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Quicksand Bold" charset="1" panose="00000000000000000000"/>
      <p:regular r:id="rId25"/>
    </p:embeddedFont>
    <p:embeddedFont>
      <p:font typeface="Fredoka" charset="1" panose="02000000000000000000"/>
      <p:regular r:id="rId26"/>
    </p:embeddedFont>
    <p:embeddedFont>
      <p:font typeface="Blogger" charset="1" panose="02000506030000020004"/>
      <p:regular r:id="rId27"/>
    </p:embeddedFont>
    <p:embeddedFont>
      <p:font typeface="Blogger Bold" charset="1" panose="02000506030000020004"/>
      <p:regular r:id="rId28"/>
    </p:embeddedFont>
    <p:embeddedFont>
      <p:font typeface="Poetsen" charset="1" panose="020108030300000D0203"/>
      <p:regular r:id="rId29"/>
    </p:embeddedFont>
    <p:embeddedFont>
      <p:font typeface="Orienta" charset="1" panose="02000603040000020004"/>
      <p:regular r:id="rId30"/>
    </p:embeddedFont>
    <p:embeddedFont>
      <p:font typeface="Quicksand" charset="1" panose="00000000000000000000"/>
      <p:regular r:id="rId31"/>
    </p:embeddedFont>
    <p:embeddedFont>
      <p:font typeface="DejaVu Serif Bold" charset="1" panose="02060803050605020204"/>
      <p:regular r:id="rId32"/>
    </p:embeddedFont>
    <p:embeddedFont>
      <p:font typeface="Noto Serif Display" charset="1" panose="020205020805050202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55.png" Type="http://schemas.openxmlformats.org/officeDocument/2006/relationships/image"/><Relationship Id="rId9" Target="../media/image5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58.png" Type="http://schemas.openxmlformats.org/officeDocument/2006/relationships/image"/><Relationship Id="rId6" Target="../media/image59.svg" Type="http://schemas.openxmlformats.org/officeDocument/2006/relationships/image"/><Relationship Id="rId7" Target="../media/image60.png" Type="http://schemas.openxmlformats.org/officeDocument/2006/relationships/image"/><Relationship Id="rId8" Target="../media/image61.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69.svg" Type="http://schemas.openxmlformats.org/officeDocument/2006/relationships/image"/><Relationship Id="rId2" Target="../media/image62.jpeg" Type="http://schemas.openxmlformats.org/officeDocument/2006/relationships/image"/><Relationship Id="rId3" Target="../media/image63.jpeg" Type="http://schemas.openxmlformats.org/officeDocument/2006/relationships/image"/><Relationship Id="rId4" Target="../media/image64.jpeg" Type="http://schemas.openxmlformats.org/officeDocument/2006/relationships/image"/><Relationship Id="rId5" Target="../media/image65.jpe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66.png" Type="http://schemas.openxmlformats.org/officeDocument/2006/relationships/image"/><Relationship Id="rId9" Target="../media/image6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jpeg" Type="http://schemas.openxmlformats.org/officeDocument/2006/relationships/image"/><Relationship Id="rId3" Target="../media/image71.png" Type="http://schemas.openxmlformats.org/officeDocument/2006/relationships/image"/><Relationship Id="rId4" Target="../media/image72.svg" Type="http://schemas.openxmlformats.org/officeDocument/2006/relationships/image"/><Relationship Id="rId5" Target="../media/image73.png" Type="http://schemas.openxmlformats.org/officeDocument/2006/relationships/image"/><Relationship Id="rId6" Target="../media/image74.svg" Type="http://schemas.openxmlformats.org/officeDocument/2006/relationships/image"/><Relationship Id="rId7" Target="../media/image75.png" Type="http://schemas.openxmlformats.org/officeDocument/2006/relationships/image"/><Relationship Id="rId8" Target="../media/image7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12" Target="../media/image83.png" Type="http://schemas.openxmlformats.org/officeDocument/2006/relationships/image"/><Relationship Id="rId13" Target="../media/image84.svg" Type="http://schemas.openxmlformats.org/officeDocument/2006/relationships/image"/><Relationship Id="rId14" Target="../media/image42.png" Type="http://schemas.openxmlformats.org/officeDocument/2006/relationships/image"/><Relationship Id="rId15" Target="../media/image43.svg" Type="http://schemas.openxmlformats.org/officeDocument/2006/relationships/image"/><Relationship Id="rId16" Target="../media/image85.png" Type="http://schemas.openxmlformats.org/officeDocument/2006/relationships/image"/><Relationship Id="rId17" Target="../media/image86.svg" Type="http://schemas.openxmlformats.org/officeDocument/2006/relationships/image"/><Relationship Id="rId2" Target="../media/image77.png" Type="http://schemas.openxmlformats.org/officeDocument/2006/relationships/image"/><Relationship Id="rId3" Target="../media/image78.sv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 Id="rId6" Target="../media/image79.png" Type="http://schemas.openxmlformats.org/officeDocument/2006/relationships/image"/><Relationship Id="rId7" Target="../media/image80.svg" Type="http://schemas.openxmlformats.org/officeDocument/2006/relationships/image"/><Relationship Id="rId8" Target="../media/image81.png" Type="http://schemas.openxmlformats.org/officeDocument/2006/relationships/image"/><Relationship Id="rId9" Target="../media/image8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pn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5400000">
            <a:off x="166178" y="-67157"/>
            <a:ext cx="1937432" cy="2269788"/>
          </a:xfrm>
          <a:custGeom>
            <a:avLst/>
            <a:gdLst/>
            <a:ahLst/>
            <a:cxnLst/>
            <a:rect r="r" b="b" t="t" l="l"/>
            <a:pathLst>
              <a:path h="2269788" w="1937432">
                <a:moveTo>
                  <a:pt x="0" y="2269789"/>
                </a:moveTo>
                <a:lnTo>
                  <a:pt x="1937432" y="2269789"/>
                </a:lnTo>
                <a:lnTo>
                  <a:pt x="1937432" y="0"/>
                </a:lnTo>
                <a:lnTo>
                  <a:pt x="0" y="0"/>
                </a:lnTo>
                <a:lnTo>
                  <a:pt x="0" y="226978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349811"/>
            <a:ext cx="6234231" cy="5599473"/>
          </a:xfrm>
          <a:custGeom>
            <a:avLst/>
            <a:gdLst/>
            <a:ahLst/>
            <a:cxnLst/>
            <a:rect r="r" b="b" t="t" l="l"/>
            <a:pathLst>
              <a:path h="5599473" w="6234231">
                <a:moveTo>
                  <a:pt x="0" y="0"/>
                </a:moveTo>
                <a:lnTo>
                  <a:pt x="6234231" y="0"/>
                </a:lnTo>
                <a:lnTo>
                  <a:pt x="6234231" y="5599473"/>
                </a:lnTo>
                <a:lnTo>
                  <a:pt x="0" y="55994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996961" y="6172200"/>
            <a:ext cx="5291039" cy="4114800"/>
          </a:xfrm>
          <a:custGeom>
            <a:avLst/>
            <a:gdLst/>
            <a:ahLst/>
            <a:cxnLst/>
            <a:rect r="r" b="b" t="t" l="l"/>
            <a:pathLst>
              <a:path h="4114800" w="5291039">
                <a:moveTo>
                  <a:pt x="0" y="0"/>
                </a:moveTo>
                <a:lnTo>
                  <a:pt x="5291039" y="0"/>
                </a:lnTo>
                <a:lnTo>
                  <a:pt x="5291039"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400000">
            <a:off x="31016" y="6732599"/>
            <a:ext cx="3554401" cy="3554401"/>
          </a:xfrm>
          <a:custGeom>
            <a:avLst/>
            <a:gdLst/>
            <a:ahLst/>
            <a:cxnLst/>
            <a:rect r="r" b="b" t="t" l="l"/>
            <a:pathLst>
              <a:path h="3554401" w="3554401">
                <a:moveTo>
                  <a:pt x="0" y="0"/>
                </a:moveTo>
                <a:lnTo>
                  <a:pt x="3554400" y="0"/>
                </a:lnTo>
                <a:lnTo>
                  <a:pt x="3554400" y="3554401"/>
                </a:lnTo>
                <a:lnTo>
                  <a:pt x="0" y="35544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0">
            <a:off x="13713597" y="0"/>
            <a:ext cx="4574403" cy="4574403"/>
          </a:xfrm>
          <a:custGeom>
            <a:avLst/>
            <a:gdLst/>
            <a:ahLst/>
            <a:cxnLst/>
            <a:rect r="r" b="b" t="t" l="l"/>
            <a:pathLst>
              <a:path h="4574403" w="4574403">
                <a:moveTo>
                  <a:pt x="4574403" y="0"/>
                </a:moveTo>
                <a:lnTo>
                  <a:pt x="0" y="0"/>
                </a:lnTo>
                <a:lnTo>
                  <a:pt x="0" y="4574403"/>
                </a:lnTo>
                <a:lnTo>
                  <a:pt x="4574403" y="4574403"/>
                </a:lnTo>
                <a:lnTo>
                  <a:pt x="4574403"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7" id="7"/>
          <p:cNvGrpSpPr/>
          <p:nvPr/>
        </p:nvGrpSpPr>
        <p:grpSpPr>
          <a:xfrm rot="0">
            <a:off x="16405980" y="8509800"/>
            <a:ext cx="1706640" cy="170664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EFE6"/>
            </a:solidFill>
          </p:spPr>
        </p:sp>
        <p:sp>
          <p:nvSpPr>
            <p:cNvPr name="TextBox 9" id="9"/>
            <p:cNvSpPr txBox="true"/>
            <p:nvPr/>
          </p:nvSpPr>
          <p:spPr>
            <a:xfrm>
              <a:off x="76200" y="-19050"/>
              <a:ext cx="660400" cy="755650"/>
            </a:xfrm>
            <a:prstGeom prst="rect">
              <a:avLst/>
            </a:prstGeom>
          </p:spPr>
          <p:txBody>
            <a:bodyPr anchor="ctr" rtlCol="false" tIns="50800" lIns="50800" bIns="50800" rIns="50800"/>
            <a:lstStyle/>
            <a:p>
              <a:pPr algn="ctr">
                <a:lnSpc>
                  <a:spcPts val="6999"/>
                </a:lnSpc>
              </a:pPr>
              <a:r>
                <a:rPr lang="en-US" sz="4999">
                  <a:solidFill>
                    <a:srgbClr val="000000"/>
                  </a:solidFill>
                  <a:latin typeface="Quicksand Bold"/>
                </a:rPr>
                <a:t>1</a:t>
              </a:r>
            </a:p>
          </p:txBody>
        </p:sp>
      </p:grpSp>
      <p:sp>
        <p:nvSpPr>
          <p:cNvPr name="TextBox 10" id="10"/>
          <p:cNvSpPr txBox="true"/>
          <p:nvPr/>
        </p:nvSpPr>
        <p:spPr>
          <a:xfrm rot="0">
            <a:off x="1638158" y="254872"/>
            <a:ext cx="14983121" cy="1384920"/>
          </a:xfrm>
          <a:prstGeom prst="rect">
            <a:avLst/>
          </a:prstGeom>
        </p:spPr>
        <p:txBody>
          <a:bodyPr anchor="t" rtlCol="false" tIns="0" lIns="0" bIns="0" rIns="0">
            <a:spAutoFit/>
          </a:bodyPr>
          <a:lstStyle/>
          <a:p>
            <a:pPr algn="l" marL="0" indent="0" lvl="0">
              <a:lnSpc>
                <a:spcPts val="11340"/>
              </a:lnSpc>
            </a:pPr>
            <a:r>
              <a:rPr lang="en-US" sz="8100">
                <a:solidFill>
                  <a:srgbClr val="000000"/>
                </a:solidFill>
                <a:latin typeface="Fredoka"/>
              </a:rPr>
              <a:t>Socket Programming Project: </a:t>
            </a:r>
          </a:p>
        </p:txBody>
      </p:sp>
      <p:sp>
        <p:nvSpPr>
          <p:cNvPr name="TextBox 11" id="11"/>
          <p:cNvSpPr txBox="true"/>
          <p:nvPr/>
        </p:nvSpPr>
        <p:spPr>
          <a:xfrm rot="0">
            <a:off x="7482076" y="6289153"/>
            <a:ext cx="9777224" cy="1937385"/>
          </a:xfrm>
          <a:prstGeom prst="rect">
            <a:avLst/>
          </a:prstGeom>
        </p:spPr>
        <p:txBody>
          <a:bodyPr anchor="t" rtlCol="false" tIns="0" lIns="0" bIns="0" rIns="0">
            <a:spAutoFit/>
          </a:bodyPr>
          <a:lstStyle/>
          <a:p>
            <a:pPr algn="l">
              <a:lnSpc>
                <a:spcPts val="5040"/>
              </a:lnSpc>
            </a:pPr>
            <a:r>
              <a:rPr lang="en-US" sz="3600" spc="719">
                <a:solidFill>
                  <a:srgbClr val="213A63"/>
                </a:solidFill>
                <a:latin typeface="Blogger"/>
              </a:rPr>
              <a:t>Course: CS440-Computer Network</a:t>
            </a:r>
          </a:p>
          <a:p>
            <a:pPr algn="l">
              <a:lnSpc>
                <a:spcPts val="5040"/>
              </a:lnSpc>
            </a:pPr>
            <a:r>
              <a:rPr lang="en-US" sz="3600" spc="719">
                <a:solidFill>
                  <a:srgbClr val="213A63"/>
                </a:solidFill>
                <a:latin typeface="Blogger"/>
              </a:rPr>
              <a:t>Dr. Le Quoc Huy</a:t>
            </a:r>
          </a:p>
          <a:p>
            <a:pPr algn="l" marL="0" indent="0" lvl="0">
              <a:lnSpc>
                <a:spcPts val="5040"/>
              </a:lnSpc>
              <a:spcBef>
                <a:spcPct val="0"/>
              </a:spcBef>
            </a:pPr>
            <a:r>
              <a:rPr lang="en-US" sz="3600" spc="719">
                <a:solidFill>
                  <a:srgbClr val="213A63"/>
                </a:solidFill>
                <a:latin typeface="Blogger"/>
              </a:rPr>
              <a:t>Dr. Truong Huu Tram</a:t>
            </a:r>
          </a:p>
        </p:txBody>
      </p:sp>
      <p:sp>
        <p:nvSpPr>
          <p:cNvPr name="TextBox 12" id="12"/>
          <p:cNvSpPr txBox="true"/>
          <p:nvPr/>
        </p:nvSpPr>
        <p:spPr>
          <a:xfrm rot="0">
            <a:off x="7528512" y="2256274"/>
            <a:ext cx="10149665" cy="3347079"/>
          </a:xfrm>
          <a:prstGeom prst="rect">
            <a:avLst/>
          </a:prstGeom>
        </p:spPr>
        <p:txBody>
          <a:bodyPr anchor="t" rtlCol="false" tIns="0" lIns="0" bIns="0" rIns="0">
            <a:spAutoFit/>
          </a:bodyPr>
          <a:lstStyle/>
          <a:p>
            <a:pPr algn="l" marL="0" indent="0" lvl="0">
              <a:lnSpc>
                <a:spcPts val="13440"/>
              </a:lnSpc>
            </a:pPr>
            <a:r>
              <a:rPr lang="en-US" sz="9600">
                <a:solidFill>
                  <a:srgbClr val="427BAA"/>
                </a:solidFill>
                <a:latin typeface="Fredoka"/>
              </a:rPr>
              <a:t>A Multi-user Chat Application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2130" y="2555665"/>
            <a:ext cx="3551868" cy="7210889"/>
            <a:chOff x="0" y="0"/>
            <a:chExt cx="902008" cy="1831228"/>
          </a:xfrm>
        </p:grpSpPr>
        <p:sp>
          <p:nvSpPr>
            <p:cNvPr name="Freeform 3" id="3"/>
            <p:cNvSpPr/>
            <p:nvPr/>
          </p:nvSpPr>
          <p:spPr>
            <a:xfrm flipH="false" flipV="false" rot="0">
              <a:off x="0" y="0"/>
              <a:ext cx="902008" cy="1831228"/>
            </a:xfrm>
            <a:custGeom>
              <a:avLst/>
              <a:gdLst/>
              <a:ahLst/>
              <a:cxnLst/>
              <a:rect r="r" b="b" t="t" l="l"/>
              <a:pathLst>
                <a:path h="1831228" w="902008">
                  <a:moveTo>
                    <a:pt x="0" y="0"/>
                  </a:moveTo>
                  <a:lnTo>
                    <a:pt x="902008" y="0"/>
                  </a:lnTo>
                  <a:lnTo>
                    <a:pt x="902008" y="1831228"/>
                  </a:lnTo>
                  <a:lnTo>
                    <a:pt x="0" y="1831228"/>
                  </a:lnTo>
                  <a:close/>
                </a:path>
              </a:pathLst>
            </a:custGeom>
            <a:blipFill>
              <a:blip r:embed="rId2"/>
              <a:stretch>
                <a:fillRect l="-67652" t="-9489" r="-165353" b="0"/>
              </a:stretch>
            </a:blipFill>
          </p:spPr>
        </p:sp>
      </p:grpSp>
      <p:grpSp>
        <p:nvGrpSpPr>
          <p:cNvPr name="Group 4" id="4"/>
          <p:cNvGrpSpPr/>
          <p:nvPr/>
        </p:nvGrpSpPr>
        <p:grpSpPr>
          <a:xfrm rot="0">
            <a:off x="4954916" y="493397"/>
            <a:ext cx="12786461" cy="9273158"/>
            <a:chOff x="0" y="0"/>
            <a:chExt cx="2241488" cy="1625600"/>
          </a:xfrm>
        </p:grpSpPr>
        <p:sp>
          <p:nvSpPr>
            <p:cNvPr name="Freeform 5" id="5"/>
            <p:cNvSpPr/>
            <p:nvPr/>
          </p:nvSpPr>
          <p:spPr>
            <a:xfrm flipH="false" flipV="false" rot="0">
              <a:off x="0" y="0"/>
              <a:ext cx="2241488" cy="1625600"/>
            </a:xfrm>
            <a:custGeom>
              <a:avLst/>
              <a:gdLst/>
              <a:ahLst/>
              <a:cxnLst/>
              <a:rect r="r" b="b" t="t" l="l"/>
              <a:pathLst>
                <a:path h="1625600" w="2241488">
                  <a:moveTo>
                    <a:pt x="0" y="0"/>
                  </a:moveTo>
                  <a:lnTo>
                    <a:pt x="2241488" y="0"/>
                  </a:lnTo>
                  <a:lnTo>
                    <a:pt x="2241488" y="1625600"/>
                  </a:lnTo>
                  <a:lnTo>
                    <a:pt x="0" y="1625600"/>
                  </a:lnTo>
                  <a:close/>
                </a:path>
              </a:pathLst>
            </a:custGeom>
            <a:solidFill>
              <a:srgbClr val="AA390D"/>
            </a:solidFill>
          </p:spPr>
        </p:sp>
        <p:sp>
          <p:nvSpPr>
            <p:cNvPr name="TextBox 6" id="6"/>
            <p:cNvSpPr txBox="true"/>
            <p:nvPr/>
          </p:nvSpPr>
          <p:spPr>
            <a:xfrm>
              <a:off x="0" y="-57150"/>
              <a:ext cx="2241488" cy="1682750"/>
            </a:xfrm>
            <a:prstGeom prst="rect">
              <a:avLst/>
            </a:prstGeom>
          </p:spPr>
          <p:txBody>
            <a:bodyPr anchor="ctr" rtlCol="false" tIns="50800" lIns="50800" bIns="50800" rIns="50800"/>
            <a:lstStyle/>
            <a:p>
              <a:pPr algn="ctr">
                <a:lnSpc>
                  <a:spcPts val="3359"/>
                </a:lnSpc>
              </a:pPr>
            </a:p>
          </p:txBody>
        </p:sp>
      </p:grpSp>
      <p:sp>
        <p:nvSpPr>
          <p:cNvPr name="TextBox 7" id="7"/>
          <p:cNvSpPr txBox="true"/>
          <p:nvPr/>
        </p:nvSpPr>
        <p:spPr>
          <a:xfrm rot="0">
            <a:off x="652130" y="751037"/>
            <a:ext cx="7103737" cy="1303020"/>
          </a:xfrm>
          <a:prstGeom prst="rect">
            <a:avLst/>
          </a:prstGeom>
        </p:spPr>
        <p:txBody>
          <a:bodyPr anchor="t" rtlCol="false" tIns="0" lIns="0" bIns="0" rIns="0">
            <a:spAutoFit/>
          </a:bodyPr>
          <a:lstStyle/>
          <a:p>
            <a:pPr algn="l" marL="0" indent="0" lvl="0">
              <a:lnSpc>
                <a:spcPts val="10080"/>
              </a:lnSpc>
              <a:spcBef>
                <a:spcPct val="0"/>
              </a:spcBef>
            </a:pPr>
            <a:r>
              <a:rPr lang="en-US" sz="7200">
                <a:solidFill>
                  <a:srgbClr val="213A63"/>
                </a:solidFill>
                <a:latin typeface="Blogger Bold"/>
              </a:rPr>
              <a:t>3. Design</a:t>
            </a:r>
          </a:p>
        </p:txBody>
      </p:sp>
      <p:sp>
        <p:nvSpPr>
          <p:cNvPr name="TextBox 8" id="8"/>
          <p:cNvSpPr txBox="true"/>
          <p:nvPr/>
        </p:nvSpPr>
        <p:spPr>
          <a:xfrm rot="0">
            <a:off x="4954916" y="407672"/>
            <a:ext cx="3857563" cy="721996"/>
          </a:xfrm>
          <a:prstGeom prst="rect">
            <a:avLst/>
          </a:prstGeom>
        </p:spPr>
        <p:txBody>
          <a:bodyPr anchor="t" rtlCol="false" tIns="0" lIns="0" bIns="0" rIns="0">
            <a:spAutoFit/>
          </a:bodyPr>
          <a:lstStyle/>
          <a:p>
            <a:pPr algn="l" marL="0" indent="0" lvl="0">
              <a:lnSpc>
                <a:spcPts val="5879"/>
              </a:lnSpc>
              <a:spcBef>
                <a:spcPct val="0"/>
              </a:spcBef>
            </a:pPr>
            <a:r>
              <a:rPr lang="en-US" sz="4199">
                <a:solidFill>
                  <a:srgbClr val="FFFFFF"/>
                </a:solidFill>
                <a:latin typeface="Quicksand Bold"/>
              </a:rPr>
              <a:t>Client Design</a:t>
            </a:r>
          </a:p>
        </p:txBody>
      </p:sp>
      <p:sp>
        <p:nvSpPr>
          <p:cNvPr name="TextBox 9" id="9"/>
          <p:cNvSpPr txBox="true"/>
          <p:nvPr/>
        </p:nvSpPr>
        <p:spPr>
          <a:xfrm rot="0">
            <a:off x="4954916" y="1440647"/>
            <a:ext cx="12786461" cy="5971299"/>
          </a:xfrm>
          <a:prstGeom prst="rect">
            <a:avLst/>
          </a:prstGeom>
        </p:spPr>
        <p:txBody>
          <a:bodyPr anchor="t" rtlCol="false" tIns="0" lIns="0" bIns="0" rIns="0">
            <a:spAutoFit/>
          </a:bodyPr>
          <a:lstStyle/>
          <a:p>
            <a:pPr algn="l" marL="817067" indent="-408534" lvl="1">
              <a:lnSpc>
                <a:spcPts val="5298"/>
              </a:lnSpc>
              <a:buFont typeface="Arial"/>
              <a:buChar char="•"/>
            </a:pPr>
            <a:r>
              <a:rPr lang="en-US" sz="3784">
                <a:solidFill>
                  <a:srgbClr val="FFFFFF"/>
                </a:solidFill>
                <a:latin typeface="Quicksand"/>
              </a:rPr>
              <a:t>Socket Initialization: </a:t>
            </a:r>
          </a:p>
          <a:p>
            <a:pPr algn="l" marL="1634134" indent="-544711" lvl="2">
              <a:lnSpc>
                <a:spcPts val="5298"/>
              </a:lnSpc>
              <a:buFont typeface="Arial"/>
              <a:buChar char="⚬"/>
            </a:pPr>
            <a:r>
              <a:rPr lang="en-US" sz="3784">
                <a:solidFill>
                  <a:srgbClr val="FFFFFF"/>
                </a:solidFill>
                <a:latin typeface="Quicksand"/>
              </a:rPr>
              <a:t> initializing a client socket and connecting it to the server's IP address and port</a:t>
            </a:r>
          </a:p>
          <a:p>
            <a:pPr algn="l" marL="817067" indent="-408534" lvl="1">
              <a:lnSpc>
                <a:spcPts val="5298"/>
              </a:lnSpc>
              <a:buFont typeface="Arial"/>
              <a:buChar char="•"/>
            </a:pPr>
            <a:r>
              <a:rPr lang="en-US" sz="3784">
                <a:solidFill>
                  <a:srgbClr val="FFFFFF"/>
                </a:solidFill>
                <a:latin typeface="Quicksand"/>
              </a:rPr>
              <a:t>User Input Handling:</a:t>
            </a:r>
          </a:p>
          <a:p>
            <a:pPr algn="l" marL="1634134" indent="-544711" lvl="2">
              <a:lnSpc>
                <a:spcPts val="5298"/>
              </a:lnSpc>
              <a:buFont typeface="Arial"/>
              <a:buChar char="⚬"/>
            </a:pPr>
            <a:r>
              <a:rPr lang="en-US" sz="3784">
                <a:solidFill>
                  <a:srgbClr val="FFFFFF"/>
                </a:solidFill>
                <a:latin typeface="Quicksand"/>
              </a:rPr>
              <a:t>The client handles user input by reading messages from the user and sending them to the server</a:t>
            </a:r>
          </a:p>
          <a:p>
            <a:pPr algn="l" marL="817067" indent="-408534" lvl="1">
              <a:lnSpc>
                <a:spcPts val="5298"/>
              </a:lnSpc>
              <a:buFont typeface="Arial"/>
              <a:buChar char="•"/>
            </a:pPr>
            <a:r>
              <a:rPr lang="en-US" sz="3784">
                <a:solidFill>
                  <a:srgbClr val="FFFFFF"/>
                </a:solidFill>
                <a:latin typeface="Quicksand"/>
              </a:rPr>
              <a:t>Message Receiving:</a:t>
            </a:r>
          </a:p>
          <a:p>
            <a:pPr algn="l" marL="1634134" indent="-544711" lvl="2">
              <a:lnSpc>
                <a:spcPts val="5298"/>
              </a:lnSpc>
              <a:buFont typeface="Arial"/>
              <a:buChar char="⚬"/>
            </a:pPr>
            <a:r>
              <a:rPr lang="en-US" sz="3784">
                <a:solidFill>
                  <a:srgbClr val="FFFFFF"/>
                </a:solidFill>
                <a:latin typeface="Quicksand"/>
              </a:rPr>
              <a:t>“receive_messages”</a:t>
            </a:r>
          </a:p>
        </p:txBody>
      </p:sp>
      <p:grpSp>
        <p:nvGrpSpPr>
          <p:cNvPr name="Group 10" id="10"/>
          <p:cNvGrpSpPr/>
          <p:nvPr/>
        </p:nvGrpSpPr>
        <p:grpSpPr>
          <a:xfrm rot="0">
            <a:off x="16405980" y="8509800"/>
            <a:ext cx="1706640" cy="170664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EFE6"/>
            </a:solidFill>
          </p:spPr>
        </p:sp>
        <p:sp>
          <p:nvSpPr>
            <p:cNvPr name="TextBox 12" id="12"/>
            <p:cNvSpPr txBox="true"/>
            <p:nvPr/>
          </p:nvSpPr>
          <p:spPr>
            <a:xfrm>
              <a:off x="76200" y="-19050"/>
              <a:ext cx="660400" cy="755650"/>
            </a:xfrm>
            <a:prstGeom prst="rect">
              <a:avLst/>
            </a:prstGeom>
          </p:spPr>
          <p:txBody>
            <a:bodyPr anchor="ctr" rtlCol="false" tIns="50800" lIns="50800" bIns="50800" rIns="50800"/>
            <a:lstStyle/>
            <a:p>
              <a:pPr algn="ctr">
                <a:lnSpc>
                  <a:spcPts val="6999"/>
                </a:lnSpc>
              </a:pPr>
              <a:r>
                <a:rPr lang="en-US" sz="4999">
                  <a:solidFill>
                    <a:srgbClr val="000000"/>
                  </a:solidFill>
                  <a:latin typeface="Quicksand Bold"/>
                </a:rPr>
                <a:t>10</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7F1"/>
        </a:solidFill>
      </p:bgPr>
    </p:bg>
    <p:spTree>
      <p:nvGrpSpPr>
        <p:cNvPr id="1" name=""/>
        <p:cNvGrpSpPr/>
        <p:nvPr/>
      </p:nvGrpSpPr>
      <p:grpSpPr>
        <a:xfrm>
          <a:off x="0" y="0"/>
          <a:ext cx="0" cy="0"/>
          <a:chOff x="0" y="0"/>
          <a:chExt cx="0" cy="0"/>
        </a:xfrm>
      </p:grpSpPr>
      <p:sp>
        <p:nvSpPr>
          <p:cNvPr name="Freeform 2" id="2"/>
          <p:cNvSpPr/>
          <p:nvPr/>
        </p:nvSpPr>
        <p:spPr>
          <a:xfrm flipH="false" flipV="false" rot="0">
            <a:off x="-882293" y="8387715"/>
            <a:ext cx="5951865" cy="3700978"/>
          </a:xfrm>
          <a:custGeom>
            <a:avLst/>
            <a:gdLst/>
            <a:ahLst/>
            <a:cxnLst/>
            <a:rect r="r" b="b" t="t" l="l"/>
            <a:pathLst>
              <a:path h="3700978" w="5951865">
                <a:moveTo>
                  <a:pt x="0" y="0"/>
                </a:moveTo>
                <a:lnTo>
                  <a:pt x="5951865" y="0"/>
                </a:lnTo>
                <a:lnTo>
                  <a:pt x="5951865" y="3700978"/>
                </a:lnTo>
                <a:lnTo>
                  <a:pt x="0" y="37009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165314">
            <a:off x="3103547" y="8946268"/>
            <a:ext cx="3930490" cy="3311438"/>
          </a:xfrm>
          <a:custGeom>
            <a:avLst/>
            <a:gdLst/>
            <a:ahLst/>
            <a:cxnLst/>
            <a:rect r="r" b="b" t="t" l="l"/>
            <a:pathLst>
              <a:path h="3311438" w="3930490">
                <a:moveTo>
                  <a:pt x="0" y="0"/>
                </a:moveTo>
                <a:lnTo>
                  <a:pt x="3930490" y="0"/>
                </a:lnTo>
                <a:lnTo>
                  <a:pt x="3930490" y="3311438"/>
                </a:lnTo>
                <a:lnTo>
                  <a:pt x="0" y="33114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92763" y="256555"/>
            <a:ext cx="7103737" cy="1303020"/>
          </a:xfrm>
          <a:prstGeom prst="rect">
            <a:avLst/>
          </a:prstGeom>
        </p:spPr>
        <p:txBody>
          <a:bodyPr anchor="t" rtlCol="false" tIns="0" lIns="0" bIns="0" rIns="0">
            <a:spAutoFit/>
          </a:bodyPr>
          <a:lstStyle/>
          <a:p>
            <a:pPr algn="l" marL="0" indent="0" lvl="0">
              <a:lnSpc>
                <a:spcPts val="10080"/>
              </a:lnSpc>
              <a:spcBef>
                <a:spcPct val="0"/>
              </a:spcBef>
            </a:pPr>
            <a:r>
              <a:rPr lang="en-US" sz="7200">
                <a:solidFill>
                  <a:srgbClr val="213A63"/>
                </a:solidFill>
                <a:latin typeface="Blogger Bold"/>
              </a:rPr>
              <a:t>3. Design</a:t>
            </a:r>
          </a:p>
        </p:txBody>
      </p:sp>
      <p:sp>
        <p:nvSpPr>
          <p:cNvPr name="TextBox 5" id="5"/>
          <p:cNvSpPr txBox="true"/>
          <p:nvPr/>
        </p:nvSpPr>
        <p:spPr>
          <a:xfrm rot="0">
            <a:off x="492763" y="2303082"/>
            <a:ext cx="13648264" cy="6261102"/>
          </a:xfrm>
          <a:prstGeom prst="rect">
            <a:avLst/>
          </a:prstGeom>
        </p:spPr>
        <p:txBody>
          <a:bodyPr anchor="t" rtlCol="false" tIns="0" lIns="0" bIns="0" rIns="0">
            <a:spAutoFit/>
          </a:bodyPr>
          <a:lstStyle/>
          <a:p>
            <a:pPr algn="l" marL="798823" indent="-399411" lvl="1">
              <a:lnSpc>
                <a:spcPts val="6289"/>
              </a:lnSpc>
              <a:buFont typeface="Arial"/>
              <a:buChar char="•"/>
            </a:pPr>
            <a:r>
              <a:rPr lang="en-US" sz="3699">
                <a:solidFill>
                  <a:srgbClr val="213A63"/>
                </a:solidFill>
                <a:latin typeface="Quicksand"/>
              </a:rPr>
              <a:t>User Management:</a:t>
            </a:r>
          </a:p>
          <a:p>
            <a:pPr algn="l" marL="1597646" indent="-532549" lvl="2">
              <a:lnSpc>
                <a:spcPts val="6289"/>
              </a:lnSpc>
              <a:buFont typeface="Arial"/>
              <a:buChar char="⚬"/>
            </a:pPr>
            <a:r>
              <a:rPr lang="en-US" sz="3699">
                <a:solidFill>
                  <a:srgbClr val="213A63"/>
                </a:solidFill>
                <a:latin typeface="Quicksand"/>
              </a:rPr>
              <a:t>User signup and login</a:t>
            </a:r>
          </a:p>
          <a:p>
            <a:pPr algn="l" marL="1597646" indent="-532549" lvl="2">
              <a:lnSpc>
                <a:spcPts val="6289"/>
              </a:lnSpc>
              <a:buFont typeface="Arial"/>
              <a:buChar char="⚬"/>
            </a:pPr>
            <a:r>
              <a:rPr lang="en-US" sz="3699">
                <a:solidFill>
                  <a:srgbClr val="213A63"/>
                </a:solidFill>
                <a:latin typeface="Quicksand"/>
              </a:rPr>
              <a:t>User information retrieval</a:t>
            </a:r>
          </a:p>
          <a:p>
            <a:pPr algn="l" marL="798823" indent="-399411" lvl="1">
              <a:lnSpc>
                <a:spcPts val="6289"/>
              </a:lnSpc>
              <a:buFont typeface="Arial"/>
              <a:buChar char="•"/>
            </a:pPr>
            <a:r>
              <a:rPr lang="en-US" sz="3699">
                <a:solidFill>
                  <a:srgbClr val="213A63"/>
                </a:solidFill>
                <a:latin typeface="Quicksand"/>
              </a:rPr>
              <a:t>Authentication:</a:t>
            </a:r>
          </a:p>
          <a:p>
            <a:pPr algn="l" marL="1597646" indent="-532549" lvl="2">
              <a:lnSpc>
                <a:spcPts val="6289"/>
              </a:lnSpc>
              <a:buFont typeface="Arial"/>
              <a:buChar char="⚬"/>
            </a:pPr>
            <a:r>
              <a:rPr lang="en-US" sz="3699">
                <a:solidFill>
                  <a:srgbClr val="213A63"/>
                </a:solidFill>
                <a:latin typeface="Quicksand"/>
              </a:rPr>
              <a:t>JWT-based authentication for secure user login</a:t>
            </a:r>
          </a:p>
          <a:p>
            <a:pPr algn="l" marL="798823" indent="-399411" lvl="1">
              <a:lnSpc>
                <a:spcPts val="6289"/>
              </a:lnSpc>
              <a:buFont typeface="Arial"/>
              <a:buChar char="•"/>
            </a:pPr>
            <a:r>
              <a:rPr lang="en-US" sz="3699">
                <a:solidFill>
                  <a:srgbClr val="213A63"/>
                </a:solidFill>
                <a:latin typeface="Quicksand"/>
              </a:rPr>
              <a:t>Chat Functionality:</a:t>
            </a:r>
          </a:p>
          <a:p>
            <a:pPr algn="l" marL="1597646" indent="-532549" lvl="2">
              <a:lnSpc>
                <a:spcPts val="6289"/>
              </a:lnSpc>
              <a:buFont typeface="Arial"/>
              <a:buChar char="⚬"/>
            </a:pPr>
            <a:r>
              <a:rPr lang="en-US" sz="3699">
                <a:solidFill>
                  <a:srgbClr val="213A63"/>
                </a:solidFill>
                <a:latin typeface="Quicksand"/>
              </a:rPr>
              <a:t>Supports private and group messaging</a:t>
            </a:r>
          </a:p>
          <a:p>
            <a:pPr algn="l" marL="1597646" indent="-532549" lvl="2">
              <a:lnSpc>
                <a:spcPts val="6289"/>
              </a:lnSpc>
              <a:buFont typeface="Arial"/>
              <a:buChar char="⚬"/>
            </a:pPr>
            <a:r>
              <a:rPr lang="en-US" sz="3699">
                <a:solidFill>
                  <a:srgbClr val="213A63"/>
                </a:solidFill>
                <a:latin typeface="Quicksand"/>
              </a:rPr>
              <a:t>Real-time communication using sockets.</a:t>
            </a:r>
          </a:p>
        </p:txBody>
      </p:sp>
      <p:sp>
        <p:nvSpPr>
          <p:cNvPr name="TextBox 6" id="6"/>
          <p:cNvSpPr txBox="true"/>
          <p:nvPr/>
        </p:nvSpPr>
        <p:spPr>
          <a:xfrm rot="0">
            <a:off x="492763" y="1646616"/>
            <a:ext cx="9476216" cy="662941"/>
          </a:xfrm>
          <a:prstGeom prst="rect">
            <a:avLst/>
          </a:prstGeom>
        </p:spPr>
        <p:txBody>
          <a:bodyPr anchor="t" rtlCol="false" tIns="0" lIns="0" bIns="0" rIns="0">
            <a:spAutoFit/>
          </a:bodyPr>
          <a:lstStyle/>
          <a:p>
            <a:pPr algn="l" marL="0" indent="0" lvl="0">
              <a:lnSpc>
                <a:spcPts val="5459"/>
              </a:lnSpc>
              <a:spcBef>
                <a:spcPct val="0"/>
              </a:spcBef>
            </a:pPr>
            <a:r>
              <a:rPr lang="en-US" sz="3899">
                <a:solidFill>
                  <a:srgbClr val="213A63"/>
                </a:solidFill>
                <a:latin typeface="Quicksand Bold"/>
              </a:rPr>
              <a:t>Key Features:</a:t>
            </a:r>
          </a:p>
        </p:txBody>
      </p:sp>
      <p:grpSp>
        <p:nvGrpSpPr>
          <p:cNvPr name="Group 7" id="7"/>
          <p:cNvGrpSpPr/>
          <p:nvPr/>
        </p:nvGrpSpPr>
        <p:grpSpPr>
          <a:xfrm rot="0">
            <a:off x="16405980" y="8509800"/>
            <a:ext cx="1706640" cy="170664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EFE6"/>
            </a:solidFill>
          </p:spPr>
        </p:sp>
        <p:sp>
          <p:nvSpPr>
            <p:cNvPr name="TextBox 9" id="9"/>
            <p:cNvSpPr txBox="true"/>
            <p:nvPr/>
          </p:nvSpPr>
          <p:spPr>
            <a:xfrm>
              <a:off x="76200" y="-19050"/>
              <a:ext cx="660400" cy="755650"/>
            </a:xfrm>
            <a:prstGeom prst="rect">
              <a:avLst/>
            </a:prstGeom>
          </p:spPr>
          <p:txBody>
            <a:bodyPr anchor="ctr" rtlCol="false" tIns="50800" lIns="50800" bIns="50800" rIns="50800"/>
            <a:lstStyle/>
            <a:p>
              <a:pPr algn="ctr">
                <a:lnSpc>
                  <a:spcPts val="6999"/>
                </a:lnSpc>
              </a:pPr>
              <a:r>
                <a:rPr lang="en-US" sz="4999">
                  <a:solidFill>
                    <a:srgbClr val="000000"/>
                  </a:solidFill>
                  <a:latin typeface="Quicksand Bold"/>
                </a:rPr>
                <a:t>11</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173200" y="0"/>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439378">
            <a:off x="-1188257" y="8425213"/>
            <a:ext cx="2810538" cy="2197330"/>
          </a:xfrm>
          <a:custGeom>
            <a:avLst/>
            <a:gdLst/>
            <a:ahLst/>
            <a:cxnLst/>
            <a:rect r="r" b="b" t="t" l="l"/>
            <a:pathLst>
              <a:path h="2197330" w="2810538">
                <a:moveTo>
                  <a:pt x="0" y="0"/>
                </a:moveTo>
                <a:lnTo>
                  <a:pt x="2810538" y="0"/>
                </a:lnTo>
                <a:lnTo>
                  <a:pt x="2810538" y="2197330"/>
                </a:lnTo>
                <a:lnTo>
                  <a:pt x="0" y="21973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376395" y="7980828"/>
            <a:ext cx="1920032" cy="2057400"/>
          </a:xfrm>
          <a:custGeom>
            <a:avLst/>
            <a:gdLst/>
            <a:ahLst/>
            <a:cxnLst/>
            <a:rect r="r" b="b" t="t" l="l"/>
            <a:pathLst>
              <a:path h="2057400" w="1920032">
                <a:moveTo>
                  <a:pt x="0" y="0"/>
                </a:moveTo>
                <a:lnTo>
                  <a:pt x="1920032" y="0"/>
                </a:lnTo>
                <a:lnTo>
                  <a:pt x="1920032"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30754" y="1530985"/>
            <a:ext cx="17103559" cy="7806743"/>
          </a:xfrm>
          <a:prstGeom prst="rect">
            <a:avLst/>
          </a:prstGeom>
        </p:spPr>
        <p:txBody>
          <a:bodyPr anchor="t" rtlCol="false" tIns="0" lIns="0" bIns="0" rIns="0">
            <a:spAutoFit/>
          </a:bodyPr>
          <a:lstStyle/>
          <a:p>
            <a:pPr algn="l" marL="825371" indent="-412685" lvl="1">
              <a:lnSpc>
                <a:spcPts val="5352"/>
              </a:lnSpc>
              <a:buFont typeface="Arial"/>
              <a:buChar char="•"/>
            </a:pPr>
            <a:r>
              <a:rPr lang="en-US" sz="3822">
                <a:solidFill>
                  <a:srgbClr val="000000"/>
                </a:solidFill>
                <a:latin typeface="Quicksand Bold"/>
              </a:rPr>
              <a:t>Command: POST</a:t>
            </a:r>
          </a:p>
          <a:p>
            <a:pPr algn="l" marL="825371" indent="-412685" lvl="1">
              <a:lnSpc>
                <a:spcPts val="5352"/>
              </a:lnSpc>
              <a:buFont typeface="Arial"/>
              <a:buChar char="•"/>
            </a:pPr>
            <a:r>
              <a:rPr lang="en-US" sz="3822">
                <a:solidFill>
                  <a:srgbClr val="000000"/>
                </a:solidFill>
                <a:latin typeface="Quicksand Bold"/>
              </a:rPr>
              <a:t>Domain: http://localhost:5000/signup</a:t>
            </a:r>
          </a:p>
          <a:p>
            <a:pPr algn="l" marL="825371" indent="-412685" lvl="1">
              <a:lnSpc>
                <a:spcPts val="5352"/>
              </a:lnSpc>
              <a:buFont typeface="Arial"/>
              <a:buChar char="•"/>
            </a:pPr>
            <a:r>
              <a:rPr lang="en-US" sz="3822">
                <a:solidFill>
                  <a:srgbClr val="000000"/>
                </a:solidFill>
                <a:latin typeface="Quicksand Bold"/>
              </a:rPr>
              <a:t>Body: JSON</a:t>
            </a:r>
          </a:p>
          <a:p>
            <a:pPr algn="l">
              <a:lnSpc>
                <a:spcPts val="5352"/>
              </a:lnSpc>
            </a:pPr>
            <a:r>
              <a:rPr lang="en-US" sz="3822">
                <a:solidFill>
                  <a:srgbClr val="000000"/>
                </a:solidFill>
                <a:latin typeface="Quicksand"/>
              </a:rPr>
              <a:t>{</a:t>
            </a:r>
          </a:p>
          <a:p>
            <a:pPr algn="l">
              <a:lnSpc>
                <a:spcPts val="5352"/>
              </a:lnSpc>
            </a:pPr>
            <a:r>
              <a:rPr lang="en-US" sz="3822">
                <a:solidFill>
                  <a:srgbClr val="000000"/>
                </a:solidFill>
                <a:latin typeface="Quicksand"/>
              </a:rPr>
              <a:t> "username": "exampletest2@gmail.com",</a:t>
            </a:r>
          </a:p>
          <a:p>
            <a:pPr algn="l">
              <a:lnSpc>
                <a:spcPts val="5352"/>
              </a:lnSpc>
            </a:pPr>
            <a:r>
              <a:rPr lang="en-US" sz="3822">
                <a:solidFill>
                  <a:srgbClr val="000000"/>
                </a:solidFill>
                <a:latin typeface="Quicksand"/>
              </a:rPr>
              <a:t> "password": "secretpassword",</a:t>
            </a:r>
          </a:p>
          <a:p>
            <a:pPr algn="l">
              <a:lnSpc>
                <a:spcPts val="5352"/>
              </a:lnSpc>
            </a:pPr>
            <a:r>
              <a:rPr lang="en-US" sz="3822">
                <a:solidFill>
                  <a:srgbClr val="000000"/>
                </a:solidFill>
                <a:latin typeface="Quicksand"/>
              </a:rPr>
              <a:t> "name_account": "user2"</a:t>
            </a:r>
          </a:p>
          <a:p>
            <a:pPr algn="l">
              <a:lnSpc>
                <a:spcPts val="5352"/>
              </a:lnSpc>
            </a:pPr>
            <a:r>
              <a:rPr lang="en-US" sz="3822">
                <a:solidFill>
                  <a:srgbClr val="000000"/>
                </a:solidFill>
                <a:latin typeface="Quicksand"/>
              </a:rPr>
              <a:t>}</a:t>
            </a:r>
          </a:p>
          <a:p>
            <a:pPr algn="l">
              <a:lnSpc>
                <a:spcPts val="5352"/>
              </a:lnSpc>
            </a:pPr>
          </a:p>
          <a:p>
            <a:pPr algn="l">
              <a:lnSpc>
                <a:spcPts val="5352"/>
              </a:lnSpc>
            </a:pPr>
          </a:p>
          <a:p>
            <a:pPr algn="l" marL="0" indent="0" lvl="0">
              <a:lnSpc>
                <a:spcPts val="8712"/>
              </a:lnSpc>
              <a:spcBef>
                <a:spcPct val="0"/>
              </a:spcBef>
            </a:pPr>
          </a:p>
        </p:txBody>
      </p:sp>
      <p:grpSp>
        <p:nvGrpSpPr>
          <p:cNvPr name="Group 6" id="6"/>
          <p:cNvGrpSpPr/>
          <p:nvPr/>
        </p:nvGrpSpPr>
        <p:grpSpPr>
          <a:xfrm rot="0">
            <a:off x="0" y="7021829"/>
            <a:ext cx="9144000" cy="3592373"/>
            <a:chOff x="0" y="0"/>
            <a:chExt cx="2408296" cy="946139"/>
          </a:xfrm>
        </p:grpSpPr>
        <p:sp>
          <p:nvSpPr>
            <p:cNvPr name="Freeform 7" id="7"/>
            <p:cNvSpPr/>
            <p:nvPr/>
          </p:nvSpPr>
          <p:spPr>
            <a:xfrm flipH="false" flipV="false" rot="0">
              <a:off x="0" y="0"/>
              <a:ext cx="2408296" cy="946139"/>
            </a:xfrm>
            <a:custGeom>
              <a:avLst/>
              <a:gdLst/>
              <a:ahLst/>
              <a:cxnLst/>
              <a:rect r="r" b="b" t="t" l="l"/>
              <a:pathLst>
                <a:path h="946139" w="2408296">
                  <a:moveTo>
                    <a:pt x="0" y="0"/>
                  </a:moveTo>
                  <a:lnTo>
                    <a:pt x="2408296" y="0"/>
                  </a:lnTo>
                  <a:lnTo>
                    <a:pt x="2408296" y="946139"/>
                  </a:lnTo>
                  <a:lnTo>
                    <a:pt x="0" y="946139"/>
                  </a:lnTo>
                  <a:close/>
                </a:path>
              </a:pathLst>
            </a:custGeom>
            <a:solidFill>
              <a:srgbClr val="F8F7F1"/>
            </a:solidFill>
            <a:ln w="38100" cap="sq">
              <a:solidFill>
                <a:srgbClr val="000000"/>
              </a:solidFill>
              <a:prstDash val="solid"/>
              <a:miter/>
            </a:ln>
          </p:spPr>
        </p:sp>
        <p:sp>
          <p:nvSpPr>
            <p:cNvPr name="TextBox 8" id="8"/>
            <p:cNvSpPr txBox="true"/>
            <p:nvPr/>
          </p:nvSpPr>
          <p:spPr>
            <a:xfrm>
              <a:off x="0" y="-57150"/>
              <a:ext cx="2408296" cy="1003289"/>
            </a:xfrm>
            <a:prstGeom prst="rect">
              <a:avLst/>
            </a:prstGeom>
          </p:spPr>
          <p:txBody>
            <a:bodyPr anchor="ctr" rtlCol="false" tIns="50800" lIns="50800" bIns="50800" rIns="50800"/>
            <a:lstStyle/>
            <a:p>
              <a:pPr algn="l">
                <a:lnSpc>
                  <a:spcPts val="3359"/>
                </a:lnSpc>
              </a:pPr>
              <a:r>
                <a:rPr lang="en-US" sz="2400">
                  <a:solidFill>
                    <a:srgbClr val="000000"/>
                  </a:solidFill>
                  <a:latin typeface="Quicksand Bold"/>
                </a:rPr>
                <a:t>Successful responses: 200</a:t>
              </a:r>
            </a:p>
            <a:p>
              <a:pPr algn="l">
                <a:lnSpc>
                  <a:spcPts val="3359"/>
                </a:lnSpc>
              </a:pPr>
              <a:r>
                <a:rPr lang="en-US" sz="2400">
                  <a:solidFill>
                    <a:srgbClr val="000000"/>
                  </a:solidFill>
                  <a:latin typeface="Quicksand Bold"/>
                </a:rPr>
                <a:t>{</a:t>
              </a:r>
            </a:p>
            <a:p>
              <a:pPr algn="l">
                <a:lnSpc>
                  <a:spcPts val="3359"/>
                </a:lnSpc>
              </a:pPr>
              <a:r>
                <a:rPr lang="en-US" sz="2400">
                  <a:solidFill>
                    <a:srgbClr val="000000"/>
                  </a:solidFill>
                  <a:latin typeface="Quicksand Bold"/>
                </a:rPr>
                <a:t>"_id": "666da60e0669eafd17284386",</a:t>
              </a:r>
            </a:p>
            <a:p>
              <a:pPr algn="l">
                <a:lnSpc>
                  <a:spcPts val="3359"/>
                </a:lnSpc>
              </a:pPr>
              <a:r>
                <a:rPr lang="en-US" sz="2400">
                  <a:solidFill>
                    <a:srgbClr val="000000"/>
                  </a:solidFill>
                  <a:latin typeface="Quicksand Bold"/>
                </a:rPr>
                <a:t>  "username": "exampletest2@gmail.com",</a:t>
              </a:r>
            </a:p>
            <a:p>
              <a:pPr algn="l">
                <a:lnSpc>
                  <a:spcPts val="3359"/>
                </a:lnSpc>
              </a:pPr>
              <a:r>
                <a:rPr lang="en-US" sz="2400">
                  <a:solidFill>
                    <a:srgbClr val="000000"/>
                  </a:solidFill>
                  <a:latin typeface="Quicksand Bold"/>
                </a:rPr>
                <a:t>  "password": "secretpassword",</a:t>
              </a:r>
            </a:p>
            <a:p>
              <a:pPr algn="l">
                <a:lnSpc>
                  <a:spcPts val="3359"/>
                </a:lnSpc>
              </a:pPr>
              <a:r>
                <a:rPr lang="en-US" sz="2400">
                  <a:solidFill>
                    <a:srgbClr val="000000"/>
                  </a:solidFill>
                  <a:latin typeface="Quicksand Bold"/>
                </a:rPr>
                <a:t>  "name_account": "user2"</a:t>
              </a:r>
            </a:p>
            <a:p>
              <a:pPr algn="l">
                <a:lnSpc>
                  <a:spcPts val="3359"/>
                </a:lnSpc>
              </a:pPr>
              <a:r>
                <a:rPr lang="en-US" sz="2400">
                  <a:solidFill>
                    <a:srgbClr val="000000"/>
                  </a:solidFill>
                  <a:latin typeface="Quicksand Bold"/>
                </a:rPr>
                <a:t>}</a:t>
              </a:r>
            </a:p>
            <a:p>
              <a:pPr algn="l">
                <a:lnSpc>
                  <a:spcPts val="3359"/>
                </a:lnSpc>
              </a:pPr>
            </a:p>
          </p:txBody>
        </p:sp>
      </p:grpSp>
      <p:sp>
        <p:nvSpPr>
          <p:cNvPr name="TextBox 9" id="9"/>
          <p:cNvSpPr txBox="true"/>
          <p:nvPr/>
        </p:nvSpPr>
        <p:spPr>
          <a:xfrm rot="0">
            <a:off x="530754" y="283847"/>
            <a:ext cx="11245522" cy="1303020"/>
          </a:xfrm>
          <a:prstGeom prst="rect">
            <a:avLst/>
          </a:prstGeom>
        </p:spPr>
        <p:txBody>
          <a:bodyPr anchor="t" rtlCol="false" tIns="0" lIns="0" bIns="0" rIns="0">
            <a:spAutoFit/>
          </a:bodyPr>
          <a:lstStyle/>
          <a:p>
            <a:pPr algn="l" marL="0" indent="0" lvl="0">
              <a:lnSpc>
                <a:spcPts val="10080"/>
              </a:lnSpc>
              <a:spcBef>
                <a:spcPct val="0"/>
              </a:spcBef>
            </a:pPr>
            <a:r>
              <a:rPr lang="en-US" sz="7200">
                <a:solidFill>
                  <a:srgbClr val="213A63"/>
                </a:solidFill>
                <a:latin typeface="Blogger Bold"/>
              </a:rPr>
              <a:t>Sign up account</a:t>
            </a:r>
          </a:p>
        </p:txBody>
      </p:sp>
      <p:grpSp>
        <p:nvGrpSpPr>
          <p:cNvPr name="Group 10" id="10"/>
          <p:cNvGrpSpPr/>
          <p:nvPr/>
        </p:nvGrpSpPr>
        <p:grpSpPr>
          <a:xfrm rot="0">
            <a:off x="9082534" y="7021829"/>
            <a:ext cx="9144000" cy="3592373"/>
            <a:chOff x="0" y="0"/>
            <a:chExt cx="2408296" cy="946139"/>
          </a:xfrm>
        </p:grpSpPr>
        <p:sp>
          <p:nvSpPr>
            <p:cNvPr name="Freeform 11" id="11"/>
            <p:cNvSpPr/>
            <p:nvPr/>
          </p:nvSpPr>
          <p:spPr>
            <a:xfrm flipH="false" flipV="false" rot="0">
              <a:off x="0" y="0"/>
              <a:ext cx="2408296" cy="946139"/>
            </a:xfrm>
            <a:custGeom>
              <a:avLst/>
              <a:gdLst/>
              <a:ahLst/>
              <a:cxnLst/>
              <a:rect r="r" b="b" t="t" l="l"/>
              <a:pathLst>
                <a:path h="946139" w="2408296">
                  <a:moveTo>
                    <a:pt x="0" y="0"/>
                  </a:moveTo>
                  <a:lnTo>
                    <a:pt x="2408296" y="0"/>
                  </a:lnTo>
                  <a:lnTo>
                    <a:pt x="2408296" y="946139"/>
                  </a:lnTo>
                  <a:lnTo>
                    <a:pt x="0" y="946139"/>
                  </a:lnTo>
                  <a:close/>
                </a:path>
              </a:pathLst>
            </a:custGeom>
            <a:solidFill>
              <a:srgbClr val="F8F7F1"/>
            </a:solidFill>
            <a:ln w="38100" cap="sq">
              <a:solidFill>
                <a:srgbClr val="000000"/>
              </a:solidFill>
              <a:prstDash val="solid"/>
              <a:miter/>
            </a:ln>
          </p:spPr>
        </p:sp>
        <p:sp>
          <p:nvSpPr>
            <p:cNvPr name="TextBox 12" id="12"/>
            <p:cNvSpPr txBox="true"/>
            <p:nvPr/>
          </p:nvSpPr>
          <p:spPr>
            <a:xfrm>
              <a:off x="0" y="-57150"/>
              <a:ext cx="2408296" cy="1003289"/>
            </a:xfrm>
            <a:prstGeom prst="rect">
              <a:avLst/>
            </a:prstGeom>
          </p:spPr>
          <p:txBody>
            <a:bodyPr anchor="ctr" rtlCol="false" tIns="50800" lIns="50800" bIns="50800" rIns="50800"/>
            <a:lstStyle/>
            <a:p>
              <a:pPr algn="l">
                <a:lnSpc>
                  <a:spcPts val="3359"/>
                </a:lnSpc>
              </a:pPr>
              <a:r>
                <a:rPr lang="en-US" sz="2400">
                  <a:solidFill>
                    <a:srgbClr val="000000"/>
                  </a:solidFill>
                  <a:latin typeface="Quicksand Bold"/>
                </a:rPr>
                <a:t>Error: 400</a:t>
              </a:r>
            </a:p>
            <a:p>
              <a:pPr algn="l">
                <a:lnSpc>
                  <a:spcPts val="3359"/>
                </a:lnSpc>
              </a:pPr>
            </a:p>
            <a:p>
              <a:pPr algn="l">
                <a:lnSpc>
                  <a:spcPts val="3359"/>
                </a:lnSpc>
              </a:pPr>
            </a:p>
            <a:p>
              <a:pPr algn="l">
                <a:lnSpc>
                  <a:spcPts val="3359"/>
                </a:lnSpc>
              </a:pPr>
            </a:p>
            <a:p>
              <a:pPr algn="l">
                <a:lnSpc>
                  <a:spcPts val="3359"/>
                </a:lnSpc>
              </a:pPr>
              <a:r>
                <a:rPr lang="en-US" sz="2400">
                  <a:solidFill>
                    <a:srgbClr val="000000"/>
                  </a:solidFill>
                  <a:latin typeface="Quicksand Bold"/>
                </a:rPr>
                <a:t>{</a:t>
              </a:r>
              <a:r>
                <a:rPr lang="en-US" sz="2400">
                  <a:solidFill>
                    <a:srgbClr val="000000"/>
                  </a:solidFill>
                  <a:latin typeface="Quicksand Bold"/>
                </a:rPr>
                <a:t> "message": "Missing username, password, or nameaccount" }</a:t>
              </a:r>
            </a:p>
            <a:p>
              <a:pPr algn="l">
                <a:lnSpc>
                  <a:spcPts val="3359"/>
                </a:lnSpc>
              </a:pPr>
              <a:r>
                <a:rPr lang="en-US" sz="2400">
                  <a:solidFill>
                    <a:srgbClr val="000000"/>
                  </a:solidFill>
                  <a:latin typeface="Quicksand Bold"/>
                </a:rPr>
                <a:t>{ "message": "User already exists" }</a:t>
              </a:r>
            </a:p>
            <a:p>
              <a:pPr algn="l">
                <a:lnSpc>
                  <a:spcPts val="3359"/>
                </a:lnSpc>
              </a:pPr>
            </a:p>
          </p:txBody>
        </p:sp>
      </p:grpSp>
      <p:grpSp>
        <p:nvGrpSpPr>
          <p:cNvPr name="Group 13" id="13"/>
          <p:cNvGrpSpPr/>
          <p:nvPr/>
        </p:nvGrpSpPr>
        <p:grpSpPr>
          <a:xfrm rot="0">
            <a:off x="16405980" y="8509800"/>
            <a:ext cx="1706640" cy="170664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EFE6"/>
            </a:solidFill>
          </p:spPr>
        </p:sp>
        <p:sp>
          <p:nvSpPr>
            <p:cNvPr name="TextBox 15" id="15"/>
            <p:cNvSpPr txBox="true"/>
            <p:nvPr/>
          </p:nvSpPr>
          <p:spPr>
            <a:xfrm>
              <a:off x="76200" y="-19050"/>
              <a:ext cx="660400" cy="755650"/>
            </a:xfrm>
            <a:prstGeom prst="rect">
              <a:avLst/>
            </a:prstGeom>
          </p:spPr>
          <p:txBody>
            <a:bodyPr anchor="ctr" rtlCol="false" tIns="50800" lIns="50800" bIns="50800" rIns="50800"/>
            <a:lstStyle/>
            <a:p>
              <a:pPr algn="ctr">
                <a:lnSpc>
                  <a:spcPts val="6999"/>
                </a:lnSpc>
              </a:pPr>
              <a:r>
                <a:rPr lang="en-US" sz="4999">
                  <a:solidFill>
                    <a:srgbClr val="000000"/>
                  </a:solidFill>
                  <a:latin typeface="Quicksand Bold"/>
                </a:rPr>
                <a:t>12</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4173200" y="0"/>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439378">
            <a:off x="-1188257" y="8425213"/>
            <a:ext cx="2810538" cy="2197330"/>
          </a:xfrm>
          <a:custGeom>
            <a:avLst/>
            <a:gdLst/>
            <a:ahLst/>
            <a:cxnLst/>
            <a:rect r="r" b="b" t="t" l="l"/>
            <a:pathLst>
              <a:path h="2197330" w="2810538">
                <a:moveTo>
                  <a:pt x="0" y="0"/>
                </a:moveTo>
                <a:lnTo>
                  <a:pt x="2810538" y="0"/>
                </a:lnTo>
                <a:lnTo>
                  <a:pt x="2810538" y="2197330"/>
                </a:lnTo>
                <a:lnTo>
                  <a:pt x="0" y="21973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376395" y="7980828"/>
            <a:ext cx="1920032" cy="2057400"/>
          </a:xfrm>
          <a:custGeom>
            <a:avLst/>
            <a:gdLst/>
            <a:ahLst/>
            <a:cxnLst/>
            <a:rect r="r" b="b" t="t" l="l"/>
            <a:pathLst>
              <a:path h="2057400" w="1920032">
                <a:moveTo>
                  <a:pt x="0" y="0"/>
                </a:moveTo>
                <a:lnTo>
                  <a:pt x="1920032" y="0"/>
                </a:lnTo>
                <a:lnTo>
                  <a:pt x="1920032"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530754" y="1530985"/>
            <a:ext cx="17103559" cy="7130468"/>
          </a:xfrm>
          <a:prstGeom prst="rect">
            <a:avLst/>
          </a:prstGeom>
        </p:spPr>
        <p:txBody>
          <a:bodyPr anchor="t" rtlCol="false" tIns="0" lIns="0" bIns="0" rIns="0">
            <a:spAutoFit/>
          </a:bodyPr>
          <a:lstStyle/>
          <a:p>
            <a:pPr algn="l" marL="825371" indent="-412685" lvl="1">
              <a:lnSpc>
                <a:spcPts val="5352"/>
              </a:lnSpc>
              <a:buFont typeface="Arial"/>
              <a:buChar char="•"/>
            </a:pPr>
            <a:r>
              <a:rPr lang="en-US" sz="3822">
                <a:solidFill>
                  <a:srgbClr val="000000"/>
                </a:solidFill>
                <a:latin typeface="Quicksand Bold"/>
              </a:rPr>
              <a:t>Command: POST</a:t>
            </a:r>
          </a:p>
          <a:p>
            <a:pPr algn="l" marL="825371" indent="-412685" lvl="1">
              <a:lnSpc>
                <a:spcPts val="5352"/>
              </a:lnSpc>
              <a:buFont typeface="Arial"/>
              <a:buChar char="•"/>
            </a:pPr>
            <a:r>
              <a:rPr lang="en-US" sz="3822">
                <a:solidFill>
                  <a:srgbClr val="000000"/>
                </a:solidFill>
                <a:latin typeface="Quicksand Bold"/>
              </a:rPr>
              <a:t>Domain: http://localhost:5000/login</a:t>
            </a:r>
          </a:p>
          <a:p>
            <a:pPr algn="l" marL="825371" indent="-412685" lvl="1">
              <a:lnSpc>
                <a:spcPts val="5352"/>
              </a:lnSpc>
              <a:buFont typeface="Arial"/>
              <a:buChar char="•"/>
            </a:pPr>
            <a:r>
              <a:rPr lang="en-US" sz="3822">
                <a:solidFill>
                  <a:srgbClr val="000000"/>
                </a:solidFill>
                <a:latin typeface="Quicksand Bold"/>
              </a:rPr>
              <a:t>Body: JSON</a:t>
            </a:r>
          </a:p>
          <a:p>
            <a:pPr algn="l">
              <a:lnSpc>
                <a:spcPts val="5352"/>
              </a:lnSpc>
            </a:pPr>
            <a:r>
              <a:rPr lang="en-US" sz="3822">
                <a:solidFill>
                  <a:srgbClr val="000000"/>
                </a:solidFill>
                <a:latin typeface="Quicksand"/>
              </a:rPr>
              <a:t>{</a:t>
            </a:r>
          </a:p>
          <a:p>
            <a:pPr algn="l">
              <a:lnSpc>
                <a:spcPts val="5352"/>
              </a:lnSpc>
            </a:pPr>
            <a:r>
              <a:rPr lang="en-US" sz="3822">
                <a:solidFill>
                  <a:srgbClr val="000000"/>
                </a:solidFill>
                <a:latin typeface="Quicksand"/>
              </a:rPr>
              <a:t> "username": "exampletest2@gmail.com",</a:t>
            </a:r>
          </a:p>
          <a:p>
            <a:pPr algn="l">
              <a:lnSpc>
                <a:spcPts val="5352"/>
              </a:lnSpc>
            </a:pPr>
            <a:r>
              <a:rPr lang="en-US" sz="3822">
                <a:solidFill>
                  <a:srgbClr val="000000"/>
                </a:solidFill>
                <a:latin typeface="Quicksand"/>
              </a:rPr>
              <a:t> "password": "secretpassword"</a:t>
            </a:r>
          </a:p>
          <a:p>
            <a:pPr algn="l">
              <a:lnSpc>
                <a:spcPts val="5352"/>
              </a:lnSpc>
            </a:pPr>
            <a:r>
              <a:rPr lang="en-US" sz="3822">
                <a:solidFill>
                  <a:srgbClr val="000000"/>
                </a:solidFill>
                <a:latin typeface="Quicksand"/>
              </a:rPr>
              <a:t>}</a:t>
            </a:r>
          </a:p>
          <a:p>
            <a:pPr algn="l">
              <a:lnSpc>
                <a:spcPts val="5352"/>
              </a:lnSpc>
            </a:pPr>
          </a:p>
          <a:p>
            <a:pPr algn="l">
              <a:lnSpc>
                <a:spcPts val="5352"/>
              </a:lnSpc>
            </a:pPr>
          </a:p>
          <a:p>
            <a:pPr algn="l" marL="0" indent="0" lvl="0">
              <a:lnSpc>
                <a:spcPts val="8712"/>
              </a:lnSpc>
              <a:spcBef>
                <a:spcPct val="0"/>
              </a:spcBef>
            </a:pPr>
          </a:p>
        </p:txBody>
      </p:sp>
      <p:grpSp>
        <p:nvGrpSpPr>
          <p:cNvPr name="Group 6" id="6"/>
          <p:cNvGrpSpPr/>
          <p:nvPr/>
        </p:nvGrpSpPr>
        <p:grpSpPr>
          <a:xfrm rot="0">
            <a:off x="0" y="7021829"/>
            <a:ext cx="9144000" cy="3592373"/>
            <a:chOff x="0" y="0"/>
            <a:chExt cx="2408296" cy="946139"/>
          </a:xfrm>
        </p:grpSpPr>
        <p:sp>
          <p:nvSpPr>
            <p:cNvPr name="Freeform 7" id="7"/>
            <p:cNvSpPr/>
            <p:nvPr/>
          </p:nvSpPr>
          <p:spPr>
            <a:xfrm flipH="false" flipV="false" rot="0">
              <a:off x="0" y="0"/>
              <a:ext cx="2408296" cy="946139"/>
            </a:xfrm>
            <a:custGeom>
              <a:avLst/>
              <a:gdLst/>
              <a:ahLst/>
              <a:cxnLst/>
              <a:rect r="r" b="b" t="t" l="l"/>
              <a:pathLst>
                <a:path h="946139" w="2408296">
                  <a:moveTo>
                    <a:pt x="0" y="0"/>
                  </a:moveTo>
                  <a:lnTo>
                    <a:pt x="2408296" y="0"/>
                  </a:lnTo>
                  <a:lnTo>
                    <a:pt x="2408296" y="946139"/>
                  </a:lnTo>
                  <a:lnTo>
                    <a:pt x="0" y="946139"/>
                  </a:lnTo>
                  <a:close/>
                </a:path>
              </a:pathLst>
            </a:custGeom>
            <a:solidFill>
              <a:srgbClr val="F8F7F1"/>
            </a:solidFill>
            <a:ln w="38100" cap="sq">
              <a:solidFill>
                <a:srgbClr val="000000"/>
              </a:solidFill>
              <a:prstDash val="solid"/>
              <a:miter/>
            </a:ln>
          </p:spPr>
        </p:sp>
        <p:sp>
          <p:nvSpPr>
            <p:cNvPr name="TextBox 8" id="8"/>
            <p:cNvSpPr txBox="true"/>
            <p:nvPr/>
          </p:nvSpPr>
          <p:spPr>
            <a:xfrm>
              <a:off x="0" y="-57150"/>
              <a:ext cx="2408296" cy="1003289"/>
            </a:xfrm>
            <a:prstGeom prst="rect">
              <a:avLst/>
            </a:prstGeom>
          </p:spPr>
          <p:txBody>
            <a:bodyPr anchor="ctr" rtlCol="false" tIns="50800" lIns="50800" bIns="50800" rIns="50800"/>
            <a:lstStyle/>
            <a:p>
              <a:pPr algn="l">
                <a:lnSpc>
                  <a:spcPts val="3359"/>
                </a:lnSpc>
              </a:pPr>
              <a:r>
                <a:rPr lang="en-US" sz="2400">
                  <a:solidFill>
                    <a:srgbClr val="000000"/>
                  </a:solidFill>
                  <a:latin typeface="Quicksand Bold"/>
                </a:rPr>
                <a:t>Successful responses: 200</a:t>
              </a:r>
            </a:p>
            <a:p>
              <a:pPr algn="l">
                <a:lnSpc>
                  <a:spcPts val="3359"/>
                </a:lnSpc>
              </a:pPr>
              <a:r>
                <a:rPr lang="en-US" sz="2400">
                  <a:solidFill>
                    <a:srgbClr val="000000"/>
                  </a:solidFill>
                  <a:latin typeface="Quicksand Bold"/>
                </a:rPr>
                <a:t>{</a:t>
              </a:r>
            </a:p>
            <a:p>
              <a:pPr algn="l">
                <a:lnSpc>
                  <a:spcPts val="3359"/>
                </a:lnSpc>
              </a:pPr>
              <a:r>
                <a:rPr lang="en-US" sz="2400">
                  <a:solidFill>
                    <a:srgbClr val="000000"/>
                  </a:solidFill>
                  <a:latin typeface="Quicksand Bold"/>
                </a:rPr>
                <a:t>  </a:t>
              </a:r>
              <a:r>
                <a:rPr lang="en-US" sz="2400">
                  <a:solidFill>
                    <a:srgbClr val="000000"/>
                  </a:solidFill>
                  <a:latin typeface="Quicksand Bold"/>
                </a:rPr>
                <a:t>"Name Account": "user2",</a:t>
              </a:r>
            </a:p>
            <a:p>
              <a:pPr algn="l">
                <a:lnSpc>
                  <a:spcPts val="3359"/>
                </a:lnSpc>
              </a:pPr>
              <a:r>
                <a:rPr lang="en-US" sz="2400">
                  <a:solidFill>
                    <a:srgbClr val="000000"/>
                  </a:solidFill>
                  <a:latin typeface="Quicksand Bold"/>
                </a:rPr>
                <a:t>  </a:t>
              </a:r>
              <a:r>
                <a:rPr lang="en-US" sz="2400">
                  <a:solidFill>
                    <a:srgbClr val="000000"/>
                  </a:solidFill>
                  <a:latin typeface="Quicksand Bold"/>
                </a:rPr>
                <a:t>"User Name": "exampletest2@gmail.com",</a:t>
              </a:r>
            </a:p>
            <a:p>
              <a:pPr algn="l">
                <a:lnSpc>
                  <a:spcPts val="3359"/>
                </a:lnSpc>
              </a:pPr>
              <a:r>
                <a:rPr lang="en-US" sz="2400">
                  <a:solidFill>
                    <a:srgbClr val="000000"/>
                  </a:solidFill>
                  <a:latin typeface="Quicksand Bold"/>
                </a:rPr>
                <a:t>  "User</a:t>
              </a:r>
              <a:r>
                <a:rPr lang="en-US" sz="2400">
                  <a:solidFill>
                    <a:srgbClr val="000000"/>
                  </a:solidFill>
                  <a:latin typeface="Quicksand Bold"/>
                </a:rPr>
                <a:t> Password": "secretpassword",</a:t>
              </a:r>
            </a:p>
            <a:p>
              <a:pPr algn="l">
                <a:lnSpc>
                  <a:spcPts val="3359"/>
                </a:lnSpc>
              </a:pPr>
              <a:r>
                <a:rPr lang="en-US" sz="2400">
                  <a:solidFill>
                    <a:srgbClr val="000000"/>
                  </a:solidFill>
                  <a:latin typeface="Quicksand Bold"/>
                </a:rPr>
                <a:t>  </a:t>
              </a:r>
              <a:r>
                <a:rPr lang="en-US" sz="2400">
                  <a:solidFill>
                    <a:srgbClr val="000000"/>
                  </a:solidFill>
                  <a:latin typeface="Quicksand Bold"/>
                </a:rPr>
                <a:t>"Access Token": "eyJ0eXAiOiJKV1QiLCJhbGciOiJIUzI1NiJ9..."</a:t>
              </a:r>
            </a:p>
            <a:p>
              <a:pPr algn="l">
                <a:lnSpc>
                  <a:spcPts val="3359"/>
                </a:lnSpc>
              </a:pPr>
              <a:r>
                <a:rPr lang="en-US" sz="2400">
                  <a:solidFill>
                    <a:srgbClr val="000000"/>
                  </a:solidFill>
                  <a:latin typeface="Quicksand Bold"/>
                </a:rPr>
                <a:t>}</a:t>
              </a:r>
            </a:p>
            <a:p>
              <a:pPr algn="l">
                <a:lnSpc>
                  <a:spcPts val="3359"/>
                </a:lnSpc>
              </a:pPr>
            </a:p>
          </p:txBody>
        </p:sp>
      </p:grpSp>
      <p:sp>
        <p:nvSpPr>
          <p:cNvPr name="TextBox 9" id="9"/>
          <p:cNvSpPr txBox="true"/>
          <p:nvPr/>
        </p:nvSpPr>
        <p:spPr>
          <a:xfrm rot="0">
            <a:off x="530754" y="283847"/>
            <a:ext cx="11245522" cy="1303020"/>
          </a:xfrm>
          <a:prstGeom prst="rect">
            <a:avLst/>
          </a:prstGeom>
        </p:spPr>
        <p:txBody>
          <a:bodyPr anchor="t" rtlCol="false" tIns="0" lIns="0" bIns="0" rIns="0">
            <a:spAutoFit/>
          </a:bodyPr>
          <a:lstStyle/>
          <a:p>
            <a:pPr algn="l" marL="0" indent="0" lvl="0">
              <a:lnSpc>
                <a:spcPts val="10080"/>
              </a:lnSpc>
              <a:spcBef>
                <a:spcPct val="0"/>
              </a:spcBef>
            </a:pPr>
            <a:r>
              <a:rPr lang="en-US" sz="7200">
                <a:solidFill>
                  <a:srgbClr val="213A63"/>
                </a:solidFill>
                <a:latin typeface="Blogger Bold"/>
              </a:rPr>
              <a:t>Login account</a:t>
            </a:r>
          </a:p>
        </p:txBody>
      </p:sp>
      <p:grpSp>
        <p:nvGrpSpPr>
          <p:cNvPr name="Group 10" id="10"/>
          <p:cNvGrpSpPr/>
          <p:nvPr/>
        </p:nvGrpSpPr>
        <p:grpSpPr>
          <a:xfrm rot="0">
            <a:off x="9082534" y="7021829"/>
            <a:ext cx="9144000" cy="3592373"/>
            <a:chOff x="0" y="0"/>
            <a:chExt cx="2408296" cy="946139"/>
          </a:xfrm>
        </p:grpSpPr>
        <p:sp>
          <p:nvSpPr>
            <p:cNvPr name="Freeform 11" id="11"/>
            <p:cNvSpPr/>
            <p:nvPr/>
          </p:nvSpPr>
          <p:spPr>
            <a:xfrm flipH="false" flipV="false" rot="0">
              <a:off x="0" y="0"/>
              <a:ext cx="2408296" cy="946139"/>
            </a:xfrm>
            <a:custGeom>
              <a:avLst/>
              <a:gdLst/>
              <a:ahLst/>
              <a:cxnLst/>
              <a:rect r="r" b="b" t="t" l="l"/>
              <a:pathLst>
                <a:path h="946139" w="2408296">
                  <a:moveTo>
                    <a:pt x="0" y="0"/>
                  </a:moveTo>
                  <a:lnTo>
                    <a:pt x="2408296" y="0"/>
                  </a:lnTo>
                  <a:lnTo>
                    <a:pt x="2408296" y="946139"/>
                  </a:lnTo>
                  <a:lnTo>
                    <a:pt x="0" y="946139"/>
                  </a:lnTo>
                  <a:close/>
                </a:path>
              </a:pathLst>
            </a:custGeom>
            <a:solidFill>
              <a:srgbClr val="F8F7F1"/>
            </a:solidFill>
            <a:ln w="38100" cap="sq">
              <a:solidFill>
                <a:srgbClr val="000000"/>
              </a:solidFill>
              <a:prstDash val="solid"/>
              <a:miter/>
            </a:ln>
          </p:spPr>
        </p:sp>
        <p:sp>
          <p:nvSpPr>
            <p:cNvPr name="TextBox 12" id="12"/>
            <p:cNvSpPr txBox="true"/>
            <p:nvPr/>
          </p:nvSpPr>
          <p:spPr>
            <a:xfrm>
              <a:off x="0" y="-57150"/>
              <a:ext cx="2408296" cy="1003289"/>
            </a:xfrm>
            <a:prstGeom prst="rect">
              <a:avLst/>
            </a:prstGeom>
          </p:spPr>
          <p:txBody>
            <a:bodyPr anchor="ctr" rtlCol="false" tIns="50800" lIns="50800" bIns="50800" rIns="50800"/>
            <a:lstStyle/>
            <a:p>
              <a:pPr algn="l">
                <a:lnSpc>
                  <a:spcPts val="3359"/>
                </a:lnSpc>
              </a:pPr>
              <a:r>
                <a:rPr lang="en-US" sz="2400">
                  <a:solidFill>
                    <a:srgbClr val="000000"/>
                  </a:solidFill>
                  <a:latin typeface="Quicksand Bold"/>
                </a:rPr>
                <a:t>Error: </a:t>
              </a:r>
            </a:p>
            <a:p>
              <a:pPr algn="l">
                <a:lnSpc>
                  <a:spcPts val="3359"/>
                </a:lnSpc>
              </a:pPr>
            </a:p>
            <a:p>
              <a:pPr algn="l">
                <a:lnSpc>
                  <a:spcPts val="3359"/>
                </a:lnSpc>
              </a:pPr>
            </a:p>
            <a:p>
              <a:pPr algn="l">
                <a:lnSpc>
                  <a:spcPts val="3359"/>
                </a:lnSpc>
              </a:pPr>
              <a:r>
                <a:rPr lang="en-US" sz="2400">
                  <a:solidFill>
                    <a:srgbClr val="000000"/>
                  </a:solidFill>
                  <a:latin typeface="Quicksand Bold"/>
                </a:rPr>
                <a:t>400:</a:t>
              </a:r>
            </a:p>
            <a:p>
              <a:pPr algn="l">
                <a:lnSpc>
                  <a:spcPts val="3359"/>
                </a:lnSpc>
              </a:pPr>
              <a:r>
                <a:rPr lang="en-US" sz="2400">
                  <a:solidFill>
                    <a:srgbClr val="000000"/>
                  </a:solidFill>
                  <a:latin typeface="Quicksand Bold"/>
                </a:rPr>
                <a:t>{</a:t>
              </a:r>
              <a:r>
                <a:rPr lang="en-US" sz="2400">
                  <a:solidFill>
                    <a:srgbClr val="000000"/>
                  </a:solidFill>
                  <a:latin typeface="Quicksand Bold"/>
                </a:rPr>
                <a:t> "message": "Missing username or password" }</a:t>
              </a:r>
            </a:p>
            <a:p>
              <a:pPr algn="l">
                <a:lnSpc>
                  <a:spcPts val="3359"/>
                </a:lnSpc>
              </a:pPr>
              <a:r>
                <a:rPr lang="en-US" sz="2400">
                  <a:solidFill>
                    <a:srgbClr val="000000"/>
                  </a:solidFill>
                  <a:latin typeface="Quicksand Bold"/>
                </a:rPr>
                <a:t>401: </a:t>
              </a:r>
            </a:p>
            <a:p>
              <a:pPr algn="l">
                <a:lnSpc>
                  <a:spcPts val="3359"/>
                </a:lnSpc>
              </a:pPr>
              <a:r>
                <a:rPr lang="en-US" sz="2400">
                  <a:solidFill>
                    <a:srgbClr val="000000"/>
                  </a:solidFill>
                  <a:latin typeface="Quicksand Bold"/>
                </a:rPr>
                <a:t>{ "message": "User account does not exist!!!" }</a:t>
              </a:r>
            </a:p>
            <a:p>
              <a:pPr algn="l">
                <a:lnSpc>
                  <a:spcPts val="3359"/>
                </a:lnSpc>
              </a:pPr>
            </a:p>
          </p:txBody>
        </p:sp>
      </p:grpSp>
      <p:grpSp>
        <p:nvGrpSpPr>
          <p:cNvPr name="Group 13" id="13"/>
          <p:cNvGrpSpPr/>
          <p:nvPr/>
        </p:nvGrpSpPr>
        <p:grpSpPr>
          <a:xfrm rot="0">
            <a:off x="16405980" y="8509800"/>
            <a:ext cx="1706640" cy="170664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EFE6"/>
            </a:solidFill>
          </p:spPr>
        </p:sp>
        <p:sp>
          <p:nvSpPr>
            <p:cNvPr name="TextBox 15" id="15"/>
            <p:cNvSpPr txBox="true"/>
            <p:nvPr/>
          </p:nvSpPr>
          <p:spPr>
            <a:xfrm>
              <a:off x="76200" y="-19050"/>
              <a:ext cx="660400" cy="755650"/>
            </a:xfrm>
            <a:prstGeom prst="rect">
              <a:avLst/>
            </a:prstGeom>
          </p:spPr>
          <p:txBody>
            <a:bodyPr anchor="ctr" rtlCol="false" tIns="50800" lIns="50800" bIns="50800" rIns="50800"/>
            <a:lstStyle/>
            <a:p>
              <a:pPr algn="ctr">
                <a:lnSpc>
                  <a:spcPts val="6999"/>
                </a:lnSpc>
              </a:pPr>
              <a:r>
                <a:rPr lang="en-US" sz="4999">
                  <a:solidFill>
                    <a:srgbClr val="000000"/>
                  </a:solidFill>
                  <a:latin typeface="Quicksand Bold"/>
                </a:rPr>
                <a:t>13</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534612"/>
            <a:ext cx="18288000" cy="4689020"/>
          </a:xfrm>
          <a:custGeom>
            <a:avLst/>
            <a:gdLst/>
            <a:ahLst/>
            <a:cxnLst/>
            <a:rect r="r" b="b" t="t" l="l"/>
            <a:pathLst>
              <a:path h="4689020" w="18288000">
                <a:moveTo>
                  <a:pt x="0" y="0"/>
                </a:moveTo>
                <a:lnTo>
                  <a:pt x="18288000" y="0"/>
                </a:lnTo>
                <a:lnTo>
                  <a:pt x="18288000" y="4689021"/>
                </a:lnTo>
                <a:lnTo>
                  <a:pt x="0" y="4689021"/>
                </a:lnTo>
                <a:lnTo>
                  <a:pt x="0" y="0"/>
                </a:lnTo>
                <a:close/>
              </a:path>
            </a:pathLst>
          </a:custGeom>
          <a:blipFill>
            <a:blip r:embed="rId2"/>
            <a:stretch>
              <a:fillRect l="0" t="-132445" r="-90605" b="-189199"/>
            </a:stretch>
          </a:blipFill>
        </p:spPr>
      </p:sp>
      <p:sp>
        <p:nvSpPr>
          <p:cNvPr name="TextBox 3" id="3"/>
          <p:cNvSpPr txBox="true"/>
          <p:nvPr/>
        </p:nvSpPr>
        <p:spPr>
          <a:xfrm rot="0">
            <a:off x="530754" y="283847"/>
            <a:ext cx="11245522" cy="1303020"/>
          </a:xfrm>
          <a:prstGeom prst="rect">
            <a:avLst/>
          </a:prstGeom>
        </p:spPr>
        <p:txBody>
          <a:bodyPr anchor="t" rtlCol="false" tIns="0" lIns="0" bIns="0" rIns="0">
            <a:spAutoFit/>
          </a:bodyPr>
          <a:lstStyle/>
          <a:p>
            <a:pPr algn="l" marL="0" indent="0" lvl="0">
              <a:lnSpc>
                <a:spcPts val="10080"/>
              </a:lnSpc>
              <a:spcBef>
                <a:spcPct val="0"/>
              </a:spcBef>
            </a:pPr>
            <a:r>
              <a:rPr lang="en-US" sz="7200">
                <a:solidFill>
                  <a:srgbClr val="213A63"/>
                </a:solidFill>
                <a:latin typeface="Blogger Bold"/>
              </a:rPr>
              <a:t>Chat Functionality</a:t>
            </a:r>
          </a:p>
        </p:txBody>
      </p:sp>
      <p:grpSp>
        <p:nvGrpSpPr>
          <p:cNvPr name="Group 4" id="4"/>
          <p:cNvGrpSpPr/>
          <p:nvPr/>
        </p:nvGrpSpPr>
        <p:grpSpPr>
          <a:xfrm rot="0">
            <a:off x="16405980" y="8509800"/>
            <a:ext cx="1706640" cy="170664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EFE6"/>
            </a:solidFill>
          </p:spPr>
        </p:sp>
        <p:sp>
          <p:nvSpPr>
            <p:cNvPr name="TextBox 6" id="6"/>
            <p:cNvSpPr txBox="true"/>
            <p:nvPr/>
          </p:nvSpPr>
          <p:spPr>
            <a:xfrm>
              <a:off x="76200" y="-19050"/>
              <a:ext cx="660400" cy="755650"/>
            </a:xfrm>
            <a:prstGeom prst="rect">
              <a:avLst/>
            </a:prstGeom>
          </p:spPr>
          <p:txBody>
            <a:bodyPr anchor="ctr" rtlCol="false" tIns="50800" lIns="50800" bIns="50800" rIns="50800"/>
            <a:lstStyle/>
            <a:p>
              <a:pPr algn="ctr">
                <a:lnSpc>
                  <a:spcPts val="6999"/>
                </a:lnSpc>
              </a:pPr>
              <a:r>
                <a:rPr lang="en-US" sz="4999">
                  <a:solidFill>
                    <a:srgbClr val="000000"/>
                  </a:solidFill>
                  <a:latin typeface="Quicksand Bold"/>
                </a:rPr>
                <a:t>14</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797841">
            <a:off x="15461021" y="-1394437"/>
            <a:ext cx="4884036" cy="4114800"/>
          </a:xfrm>
          <a:custGeom>
            <a:avLst/>
            <a:gdLst/>
            <a:ahLst/>
            <a:cxnLst/>
            <a:rect r="r" b="b" t="t" l="l"/>
            <a:pathLst>
              <a:path h="4114800" w="4884036">
                <a:moveTo>
                  <a:pt x="0" y="0"/>
                </a:moveTo>
                <a:lnTo>
                  <a:pt x="4884036" y="0"/>
                </a:lnTo>
                <a:lnTo>
                  <a:pt x="488403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88757" y="8791575"/>
            <a:ext cx="4183037" cy="2601088"/>
          </a:xfrm>
          <a:custGeom>
            <a:avLst/>
            <a:gdLst/>
            <a:ahLst/>
            <a:cxnLst/>
            <a:rect r="r" b="b" t="t" l="l"/>
            <a:pathLst>
              <a:path h="2601088" w="4183037">
                <a:moveTo>
                  <a:pt x="0" y="0"/>
                </a:moveTo>
                <a:lnTo>
                  <a:pt x="4183036" y="0"/>
                </a:lnTo>
                <a:lnTo>
                  <a:pt x="4183036" y="2601088"/>
                </a:lnTo>
                <a:lnTo>
                  <a:pt x="0" y="26010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59432" y="7292956"/>
            <a:ext cx="1588132" cy="1498619"/>
          </a:xfrm>
          <a:custGeom>
            <a:avLst/>
            <a:gdLst/>
            <a:ahLst/>
            <a:cxnLst/>
            <a:rect r="r" b="b" t="t" l="l"/>
            <a:pathLst>
              <a:path h="1498619" w="1588132">
                <a:moveTo>
                  <a:pt x="0" y="0"/>
                </a:moveTo>
                <a:lnTo>
                  <a:pt x="1588132" y="0"/>
                </a:lnTo>
                <a:lnTo>
                  <a:pt x="1588132" y="1498619"/>
                </a:lnTo>
                <a:lnTo>
                  <a:pt x="0" y="14986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572922" y="7340094"/>
            <a:ext cx="3441012" cy="2902963"/>
          </a:xfrm>
          <a:custGeom>
            <a:avLst/>
            <a:gdLst/>
            <a:ahLst/>
            <a:cxnLst/>
            <a:rect r="r" b="b" t="t" l="l"/>
            <a:pathLst>
              <a:path h="2902963" w="3441012">
                <a:moveTo>
                  <a:pt x="0" y="0"/>
                </a:moveTo>
                <a:lnTo>
                  <a:pt x="3441012" y="0"/>
                </a:lnTo>
                <a:lnTo>
                  <a:pt x="3441012" y="2902962"/>
                </a:lnTo>
                <a:lnTo>
                  <a:pt x="0" y="2902962"/>
                </a:lnTo>
                <a:lnTo>
                  <a:pt x="0" y="0"/>
                </a:lnTo>
                <a:close/>
              </a:path>
            </a:pathLst>
          </a:custGeom>
          <a:blipFill>
            <a:blip r:embed="rId8"/>
            <a:stretch>
              <a:fillRect l="0" t="0" r="0" b="0"/>
            </a:stretch>
          </a:blipFill>
        </p:spPr>
      </p:sp>
      <p:sp>
        <p:nvSpPr>
          <p:cNvPr name="Freeform 6" id="6"/>
          <p:cNvSpPr/>
          <p:nvPr/>
        </p:nvSpPr>
        <p:spPr>
          <a:xfrm flipH="false" flipV="false" rot="0">
            <a:off x="234634" y="245394"/>
            <a:ext cx="6900469" cy="3523661"/>
          </a:xfrm>
          <a:custGeom>
            <a:avLst/>
            <a:gdLst/>
            <a:ahLst/>
            <a:cxnLst/>
            <a:rect r="r" b="b" t="t" l="l"/>
            <a:pathLst>
              <a:path h="3523661" w="6900469">
                <a:moveTo>
                  <a:pt x="0" y="0"/>
                </a:moveTo>
                <a:lnTo>
                  <a:pt x="6900469" y="0"/>
                </a:lnTo>
                <a:lnTo>
                  <a:pt x="6900469" y="3523660"/>
                </a:lnTo>
                <a:lnTo>
                  <a:pt x="0" y="3523660"/>
                </a:lnTo>
                <a:lnTo>
                  <a:pt x="0" y="0"/>
                </a:lnTo>
                <a:close/>
              </a:path>
            </a:pathLst>
          </a:custGeom>
          <a:blipFill>
            <a:blip r:embed="rId9"/>
            <a:stretch>
              <a:fillRect l="0" t="0" r="0" b="-9666"/>
            </a:stretch>
          </a:blipFill>
        </p:spPr>
      </p:sp>
      <p:sp>
        <p:nvSpPr>
          <p:cNvPr name="TextBox 7" id="7"/>
          <p:cNvSpPr txBox="true"/>
          <p:nvPr/>
        </p:nvSpPr>
        <p:spPr>
          <a:xfrm rot="0">
            <a:off x="2102335" y="3640455"/>
            <a:ext cx="14083331" cy="2596515"/>
          </a:xfrm>
          <a:prstGeom prst="rect">
            <a:avLst/>
          </a:prstGeom>
        </p:spPr>
        <p:txBody>
          <a:bodyPr anchor="t" rtlCol="false" tIns="0" lIns="0" bIns="0" rIns="0">
            <a:spAutoFit/>
          </a:bodyPr>
          <a:lstStyle/>
          <a:p>
            <a:pPr algn="ctr" marL="0" indent="0" lvl="0">
              <a:lnSpc>
                <a:spcPts val="20160"/>
              </a:lnSpc>
              <a:spcBef>
                <a:spcPct val="0"/>
              </a:spcBef>
            </a:pPr>
            <a:r>
              <a:rPr lang="en-US" sz="14400">
                <a:solidFill>
                  <a:srgbClr val="213A63"/>
                </a:solidFill>
                <a:latin typeface="Blogger Bold"/>
              </a:rPr>
              <a:t>4. Demo </a:t>
            </a:r>
          </a:p>
        </p:txBody>
      </p:sp>
      <p:grpSp>
        <p:nvGrpSpPr>
          <p:cNvPr name="Group 8" id="8"/>
          <p:cNvGrpSpPr/>
          <p:nvPr/>
        </p:nvGrpSpPr>
        <p:grpSpPr>
          <a:xfrm rot="0">
            <a:off x="16405980" y="8509800"/>
            <a:ext cx="1706640" cy="17066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EFE6"/>
            </a:solidFill>
          </p:spPr>
        </p:sp>
        <p:sp>
          <p:nvSpPr>
            <p:cNvPr name="TextBox 10" id="10"/>
            <p:cNvSpPr txBox="true"/>
            <p:nvPr/>
          </p:nvSpPr>
          <p:spPr>
            <a:xfrm>
              <a:off x="76200" y="-19050"/>
              <a:ext cx="660400" cy="755650"/>
            </a:xfrm>
            <a:prstGeom prst="rect">
              <a:avLst/>
            </a:prstGeom>
          </p:spPr>
          <p:txBody>
            <a:bodyPr anchor="ctr" rtlCol="false" tIns="50800" lIns="50800" bIns="50800" rIns="50800"/>
            <a:lstStyle/>
            <a:p>
              <a:pPr algn="ctr">
                <a:lnSpc>
                  <a:spcPts val="6999"/>
                </a:lnSpc>
              </a:pPr>
              <a:r>
                <a:rPr lang="en-US" sz="4999">
                  <a:solidFill>
                    <a:srgbClr val="000000"/>
                  </a:solidFill>
                  <a:latin typeface="Quicksand Bold"/>
                </a:rPr>
                <a:t>15</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335404" cy="10389870"/>
            <a:chOff x="0" y="0"/>
            <a:chExt cx="4558920" cy="7476490"/>
          </a:xfrm>
        </p:grpSpPr>
        <p:sp>
          <p:nvSpPr>
            <p:cNvPr name="Freeform 3" id="3"/>
            <p:cNvSpPr/>
            <p:nvPr/>
          </p:nvSpPr>
          <p:spPr>
            <a:xfrm flipH="false" flipV="false" rot="0">
              <a:off x="0" y="0"/>
              <a:ext cx="4558920" cy="7475220"/>
            </a:xfrm>
            <a:custGeom>
              <a:avLst/>
              <a:gdLst/>
              <a:ahLst/>
              <a:cxnLst/>
              <a:rect r="r" b="b" t="t" l="l"/>
              <a:pathLst>
                <a:path h="7475220" w="4558920">
                  <a:moveTo>
                    <a:pt x="327500" y="6818630"/>
                  </a:moveTo>
                  <a:lnTo>
                    <a:pt x="0" y="6818630"/>
                  </a:lnTo>
                  <a:lnTo>
                    <a:pt x="0" y="742950"/>
                  </a:lnTo>
                  <a:lnTo>
                    <a:pt x="327500" y="742950"/>
                  </a:lnTo>
                  <a:lnTo>
                    <a:pt x="327500" y="6818630"/>
                  </a:lnTo>
                  <a:close/>
                  <a:moveTo>
                    <a:pt x="779625" y="438150"/>
                  </a:moveTo>
                  <a:lnTo>
                    <a:pt x="373872" y="438150"/>
                  </a:lnTo>
                  <a:lnTo>
                    <a:pt x="373872" y="7113270"/>
                  </a:lnTo>
                  <a:lnTo>
                    <a:pt x="779625" y="7113270"/>
                  </a:lnTo>
                  <a:lnTo>
                    <a:pt x="779625" y="438150"/>
                  </a:lnTo>
                  <a:close/>
                  <a:moveTo>
                    <a:pt x="1127413" y="0"/>
                  </a:moveTo>
                  <a:lnTo>
                    <a:pt x="908596" y="0"/>
                  </a:lnTo>
                  <a:lnTo>
                    <a:pt x="908596" y="7103110"/>
                  </a:lnTo>
                  <a:lnTo>
                    <a:pt x="1127413" y="7103110"/>
                  </a:lnTo>
                  <a:lnTo>
                    <a:pt x="1127413" y="0"/>
                  </a:lnTo>
                  <a:close/>
                  <a:moveTo>
                    <a:pt x="3827116" y="6370320"/>
                  </a:moveTo>
                  <a:lnTo>
                    <a:pt x="4154617" y="6370320"/>
                  </a:lnTo>
                  <a:lnTo>
                    <a:pt x="4154617" y="294640"/>
                  </a:lnTo>
                  <a:lnTo>
                    <a:pt x="3827116" y="294640"/>
                  </a:lnTo>
                  <a:lnTo>
                    <a:pt x="3827116" y="6370320"/>
                  </a:lnTo>
                  <a:close/>
                  <a:moveTo>
                    <a:pt x="4231420" y="6404610"/>
                  </a:moveTo>
                  <a:lnTo>
                    <a:pt x="4558920" y="6404610"/>
                  </a:lnTo>
                  <a:lnTo>
                    <a:pt x="4558920" y="1520190"/>
                  </a:lnTo>
                  <a:lnTo>
                    <a:pt x="4231420" y="1520190"/>
                  </a:lnTo>
                  <a:lnTo>
                    <a:pt x="4231420" y="6404610"/>
                  </a:lnTo>
                  <a:close/>
                  <a:moveTo>
                    <a:pt x="3373543" y="6675120"/>
                  </a:moveTo>
                  <a:lnTo>
                    <a:pt x="3779295" y="6675120"/>
                  </a:lnTo>
                  <a:lnTo>
                    <a:pt x="3779295" y="0"/>
                  </a:lnTo>
                  <a:lnTo>
                    <a:pt x="3373543" y="0"/>
                  </a:lnTo>
                  <a:lnTo>
                    <a:pt x="3373543" y="6675120"/>
                  </a:lnTo>
                  <a:close/>
                  <a:moveTo>
                    <a:pt x="3027204" y="7113270"/>
                  </a:moveTo>
                  <a:lnTo>
                    <a:pt x="3246021" y="7113270"/>
                  </a:lnTo>
                  <a:lnTo>
                    <a:pt x="3246021" y="10160"/>
                  </a:lnTo>
                  <a:lnTo>
                    <a:pt x="3027204" y="10160"/>
                  </a:lnTo>
                  <a:lnTo>
                    <a:pt x="3027204" y="7113270"/>
                  </a:lnTo>
                  <a:close/>
                  <a:moveTo>
                    <a:pt x="1443320" y="372110"/>
                  </a:moveTo>
                  <a:lnTo>
                    <a:pt x="1224503" y="372110"/>
                  </a:lnTo>
                  <a:lnTo>
                    <a:pt x="1224503" y="7475220"/>
                  </a:lnTo>
                  <a:lnTo>
                    <a:pt x="1443320" y="7475220"/>
                  </a:lnTo>
                  <a:lnTo>
                    <a:pt x="1443320" y="372110"/>
                  </a:lnTo>
                  <a:close/>
                  <a:moveTo>
                    <a:pt x="2914173" y="148590"/>
                  </a:moveTo>
                  <a:lnTo>
                    <a:pt x="1501285" y="148590"/>
                  </a:lnTo>
                  <a:lnTo>
                    <a:pt x="1501285" y="7251700"/>
                  </a:lnTo>
                  <a:lnTo>
                    <a:pt x="2914173" y="7251700"/>
                  </a:lnTo>
                  <a:lnTo>
                    <a:pt x="2914173" y="148590"/>
                  </a:lnTo>
                  <a:close/>
                </a:path>
              </a:pathLst>
            </a:custGeom>
            <a:blipFill>
              <a:blip r:embed="rId2"/>
              <a:stretch>
                <a:fillRect l="-88902" t="0" r="-29722" b="0"/>
              </a:stretch>
            </a:blipFill>
          </p:spPr>
        </p:sp>
      </p:grpSp>
      <p:sp>
        <p:nvSpPr>
          <p:cNvPr name="Freeform 4" id="4"/>
          <p:cNvSpPr/>
          <p:nvPr/>
        </p:nvSpPr>
        <p:spPr>
          <a:xfrm flipH="true" flipV="true" rot="0">
            <a:off x="13195935" y="5194935"/>
            <a:ext cx="5092065" cy="5092065"/>
          </a:xfrm>
          <a:custGeom>
            <a:avLst/>
            <a:gdLst/>
            <a:ahLst/>
            <a:cxnLst/>
            <a:rect r="r" b="b" t="t" l="l"/>
            <a:pathLst>
              <a:path h="5092065" w="5092065">
                <a:moveTo>
                  <a:pt x="5092065" y="5092065"/>
                </a:moveTo>
                <a:lnTo>
                  <a:pt x="0" y="5092065"/>
                </a:lnTo>
                <a:lnTo>
                  <a:pt x="0" y="0"/>
                </a:lnTo>
                <a:lnTo>
                  <a:pt x="5092065" y="0"/>
                </a:lnTo>
                <a:lnTo>
                  <a:pt x="5092065" y="509206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6148310">
            <a:off x="15139934" y="-1400176"/>
            <a:ext cx="4855221" cy="4114800"/>
          </a:xfrm>
          <a:custGeom>
            <a:avLst/>
            <a:gdLst/>
            <a:ahLst/>
            <a:cxnLst/>
            <a:rect r="r" b="b" t="t" l="l"/>
            <a:pathLst>
              <a:path h="4114800" w="4855221">
                <a:moveTo>
                  <a:pt x="0" y="0"/>
                </a:moveTo>
                <a:lnTo>
                  <a:pt x="4855221" y="0"/>
                </a:lnTo>
                <a:lnTo>
                  <a:pt x="485522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5034428" y="1028700"/>
            <a:ext cx="1247048" cy="1389426"/>
            <a:chOff x="0" y="0"/>
            <a:chExt cx="812800" cy="905599"/>
          </a:xfrm>
        </p:grpSpPr>
        <p:sp>
          <p:nvSpPr>
            <p:cNvPr name="Freeform 7" id="7"/>
            <p:cNvSpPr/>
            <p:nvPr/>
          </p:nvSpPr>
          <p:spPr>
            <a:xfrm flipH="false" flipV="false" rot="0">
              <a:off x="0" y="0"/>
              <a:ext cx="812800" cy="905599"/>
            </a:xfrm>
            <a:custGeom>
              <a:avLst/>
              <a:gdLst/>
              <a:ahLst/>
              <a:cxnLst/>
              <a:rect r="r" b="b" t="t" l="l"/>
              <a:pathLst>
                <a:path h="905599" w="812800">
                  <a:moveTo>
                    <a:pt x="406400" y="0"/>
                  </a:moveTo>
                  <a:cubicBezTo>
                    <a:pt x="181951" y="0"/>
                    <a:pt x="0" y="202725"/>
                    <a:pt x="0" y="452800"/>
                  </a:cubicBezTo>
                  <a:cubicBezTo>
                    <a:pt x="0" y="702874"/>
                    <a:pt x="181951" y="905599"/>
                    <a:pt x="406400" y="905599"/>
                  </a:cubicBezTo>
                  <a:cubicBezTo>
                    <a:pt x="630849" y="905599"/>
                    <a:pt x="812800" y="702874"/>
                    <a:pt x="812800" y="452800"/>
                  </a:cubicBezTo>
                  <a:cubicBezTo>
                    <a:pt x="812800" y="202725"/>
                    <a:pt x="630849" y="0"/>
                    <a:pt x="406400" y="0"/>
                  </a:cubicBezTo>
                  <a:close/>
                </a:path>
              </a:pathLst>
            </a:custGeom>
            <a:solidFill>
              <a:srgbClr val="427BAA"/>
            </a:solidFill>
          </p:spPr>
        </p:sp>
        <p:sp>
          <p:nvSpPr>
            <p:cNvPr name="TextBox 8" id="8"/>
            <p:cNvSpPr txBox="true"/>
            <p:nvPr/>
          </p:nvSpPr>
          <p:spPr>
            <a:xfrm>
              <a:off x="76200" y="27750"/>
              <a:ext cx="660400" cy="792949"/>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10614427" y="9258300"/>
            <a:ext cx="3869446" cy="2406092"/>
          </a:xfrm>
          <a:custGeom>
            <a:avLst/>
            <a:gdLst/>
            <a:ahLst/>
            <a:cxnLst/>
            <a:rect r="r" b="b" t="t" l="l"/>
            <a:pathLst>
              <a:path h="2406092" w="3869446">
                <a:moveTo>
                  <a:pt x="0" y="0"/>
                </a:moveTo>
                <a:lnTo>
                  <a:pt x="3869446" y="0"/>
                </a:lnTo>
                <a:lnTo>
                  <a:pt x="3869446" y="2406092"/>
                </a:lnTo>
                <a:lnTo>
                  <a:pt x="0" y="24060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6918573" y="1859735"/>
            <a:ext cx="9362903" cy="2266950"/>
          </a:xfrm>
          <a:prstGeom prst="rect">
            <a:avLst/>
          </a:prstGeom>
        </p:spPr>
        <p:txBody>
          <a:bodyPr anchor="t" rtlCol="false" tIns="0" lIns="0" bIns="0" rIns="0">
            <a:spAutoFit/>
          </a:bodyPr>
          <a:lstStyle/>
          <a:p>
            <a:pPr algn="l" marL="0" indent="0" lvl="0">
              <a:lnSpc>
                <a:spcPts val="8640"/>
              </a:lnSpc>
            </a:pPr>
            <a:r>
              <a:rPr lang="en-US" sz="7200">
                <a:solidFill>
                  <a:srgbClr val="213A63"/>
                </a:solidFill>
                <a:latin typeface="Blogger Bold"/>
              </a:rPr>
              <a:t>5. Challenges and Future Improvements</a:t>
            </a:r>
          </a:p>
        </p:txBody>
      </p:sp>
      <p:sp>
        <p:nvSpPr>
          <p:cNvPr name="TextBox 11" id="11"/>
          <p:cNvSpPr txBox="true"/>
          <p:nvPr/>
        </p:nvSpPr>
        <p:spPr>
          <a:xfrm rot="0">
            <a:off x="6906388" y="4695053"/>
            <a:ext cx="8128040" cy="1545591"/>
          </a:xfrm>
          <a:prstGeom prst="rect">
            <a:avLst/>
          </a:prstGeom>
        </p:spPr>
        <p:txBody>
          <a:bodyPr anchor="t" rtlCol="false" tIns="0" lIns="0" bIns="0" rIns="0">
            <a:spAutoFit/>
          </a:bodyPr>
          <a:lstStyle/>
          <a:p>
            <a:pPr algn="ctr">
              <a:lnSpc>
                <a:spcPts val="6159"/>
              </a:lnSpc>
              <a:spcBef>
                <a:spcPct val="0"/>
              </a:spcBef>
            </a:pPr>
            <a:r>
              <a:rPr lang="en-US" sz="4399">
                <a:solidFill>
                  <a:srgbClr val="213A63"/>
                </a:solidFill>
                <a:latin typeface="Quicksand Bold"/>
              </a:rPr>
              <a:t>Graphical User Interface (GUI)</a:t>
            </a:r>
          </a:p>
          <a:p>
            <a:pPr algn="l">
              <a:lnSpc>
                <a:spcPts val="6159"/>
              </a:lnSpc>
              <a:spcBef>
                <a:spcPct val="0"/>
              </a:spcBef>
            </a:pPr>
            <a:r>
              <a:rPr lang="en-US" sz="4399">
                <a:solidFill>
                  <a:srgbClr val="213A63"/>
                </a:solidFill>
                <a:latin typeface="Quicksand Bold"/>
              </a:rPr>
              <a:t>Storage</a:t>
            </a:r>
          </a:p>
        </p:txBody>
      </p:sp>
      <p:grpSp>
        <p:nvGrpSpPr>
          <p:cNvPr name="Group 12" id="12"/>
          <p:cNvGrpSpPr/>
          <p:nvPr/>
        </p:nvGrpSpPr>
        <p:grpSpPr>
          <a:xfrm rot="0">
            <a:off x="16405980" y="8509800"/>
            <a:ext cx="1706640" cy="170664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EFE6"/>
            </a:solidFill>
          </p:spPr>
        </p:sp>
        <p:sp>
          <p:nvSpPr>
            <p:cNvPr name="TextBox 14" id="14"/>
            <p:cNvSpPr txBox="true"/>
            <p:nvPr/>
          </p:nvSpPr>
          <p:spPr>
            <a:xfrm>
              <a:off x="76200" y="-19050"/>
              <a:ext cx="660400" cy="755650"/>
            </a:xfrm>
            <a:prstGeom prst="rect">
              <a:avLst/>
            </a:prstGeom>
          </p:spPr>
          <p:txBody>
            <a:bodyPr anchor="ctr" rtlCol="false" tIns="50800" lIns="50800" bIns="50800" rIns="50800"/>
            <a:lstStyle/>
            <a:p>
              <a:pPr algn="ctr">
                <a:lnSpc>
                  <a:spcPts val="6999"/>
                </a:lnSpc>
              </a:pPr>
              <a:r>
                <a:rPr lang="en-US" sz="4999">
                  <a:solidFill>
                    <a:srgbClr val="000000"/>
                  </a:solidFill>
                  <a:latin typeface="Quicksand Bold"/>
                </a:rPr>
                <a:t>16</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027970"/>
            <a:ext cx="18288000" cy="2530981"/>
            <a:chOff x="0" y="0"/>
            <a:chExt cx="24384000" cy="3374641"/>
          </a:xfrm>
        </p:grpSpPr>
        <p:pic>
          <p:nvPicPr>
            <p:cNvPr name="Picture 3" id="3"/>
            <p:cNvPicPr>
              <a:picLocks noChangeAspect="true"/>
            </p:cNvPicPr>
            <p:nvPr/>
          </p:nvPicPr>
          <p:blipFill>
            <a:blip r:embed="rId2"/>
            <a:srcRect l="0" t="30491" r="0" b="30491"/>
            <a:stretch>
              <a:fillRect/>
            </a:stretch>
          </p:blipFill>
          <p:spPr>
            <a:xfrm flipH="false" flipV="false">
              <a:off x="0" y="0"/>
              <a:ext cx="5762625" cy="3374641"/>
            </a:xfrm>
            <a:prstGeom prst="rect">
              <a:avLst/>
            </a:prstGeom>
          </p:spPr>
        </p:pic>
        <p:pic>
          <p:nvPicPr>
            <p:cNvPr name="Picture 4" id="4"/>
            <p:cNvPicPr>
              <a:picLocks noChangeAspect="true"/>
            </p:cNvPicPr>
            <p:nvPr/>
          </p:nvPicPr>
          <p:blipFill>
            <a:blip r:embed="rId3"/>
            <a:srcRect l="0" t="21488" r="35124" b="21488"/>
            <a:stretch>
              <a:fillRect/>
            </a:stretch>
          </p:blipFill>
          <p:spPr>
            <a:xfrm flipH="false" flipV="false">
              <a:off x="6207125" y="0"/>
              <a:ext cx="5762625" cy="3374641"/>
            </a:xfrm>
            <a:prstGeom prst="rect">
              <a:avLst/>
            </a:prstGeom>
          </p:spPr>
        </p:pic>
        <p:pic>
          <p:nvPicPr>
            <p:cNvPr name="Picture 5" id="5"/>
            <p:cNvPicPr>
              <a:picLocks noChangeAspect="true"/>
            </p:cNvPicPr>
            <p:nvPr/>
          </p:nvPicPr>
          <p:blipFill>
            <a:blip r:embed="rId4"/>
            <a:srcRect l="0" t="6051" r="0" b="6051"/>
            <a:stretch>
              <a:fillRect/>
            </a:stretch>
          </p:blipFill>
          <p:spPr>
            <a:xfrm flipH="false" flipV="false">
              <a:off x="12414250" y="0"/>
              <a:ext cx="5762625" cy="3374641"/>
            </a:xfrm>
            <a:prstGeom prst="rect">
              <a:avLst/>
            </a:prstGeom>
          </p:spPr>
        </p:pic>
        <p:pic>
          <p:nvPicPr>
            <p:cNvPr name="Picture 6" id="6"/>
            <p:cNvPicPr>
              <a:picLocks noChangeAspect="true"/>
            </p:cNvPicPr>
            <p:nvPr/>
          </p:nvPicPr>
          <p:blipFill>
            <a:blip r:embed="rId5"/>
            <a:srcRect l="37704" t="13790" r="0" b="13790"/>
            <a:stretch>
              <a:fillRect/>
            </a:stretch>
          </p:blipFill>
          <p:spPr>
            <a:xfrm flipH="false" flipV="false">
              <a:off x="18621375" y="0"/>
              <a:ext cx="5762625" cy="3374641"/>
            </a:xfrm>
            <a:prstGeom prst="rect">
              <a:avLst/>
            </a:prstGeom>
          </p:spPr>
        </p:pic>
      </p:grpSp>
      <p:sp>
        <p:nvSpPr>
          <p:cNvPr name="Freeform 7" id="7"/>
          <p:cNvSpPr/>
          <p:nvPr/>
        </p:nvSpPr>
        <p:spPr>
          <a:xfrm flipH="false" flipV="false" rot="0">
            <a:off x="0" y="6733218"/>
            <a:ext cx="3553782" cy="3553782"/>
          </a:xfrm>
          <a:custGeom>
            <a:avLst/>
            <a:gdLst/>
            <a:ahLst/>
            <a:cxnLst/>
            <a:rect r="r" b="b" t="t" l="l"/>
            <a:pathLst>
              <a:path h="3553782" w="3553782">
                <a:moveTo>
                  <a:pt x="0" y="0"/>
                </a:moveTo>
                <a:lnTo>
                  <a:pt x="3553782" y="0"/>
                </a:lnTo>
                <a:lnTo>
                  <a:pt x="3553782" y="3553782"/>
                </a:lnTo>
                <a:lnTo>
                  <a:pt x="0" y="35537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0">
            <a:off x="14173200" y="6172200"/>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5524307">
            <a:off x="13355619" y="9229648"/>
            <a:ext cx="3061583" cy="2579383"/>
          </a:xfrm>
          <a:custGeom>
            <a:avLst/>
            <a:gdLst/>
            <a:ahLst/>
            <a:cxnLst/>
            <a:rect r="r" b="b" t="t" l="l"/>
            <a:pathLst>
              <a:path h="2579383" w="3061583">
                <a:moveTo>
                  <a:pt x="0" y="0"/>
                </a:moveTo>
                <a:lnTo>
                  <a:pt x="3061583" y="0"/>
                </a:lnTo>
                <a:lnTo>
                  <a:pt x="3061583" y="2579383"/>
                </a:lnTo>
                <a:lnTo>
                  <a:pt x="0" y="25793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760732" y="461378"/>
            <a:ext cx="16766537" cy="1303020"/>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213A63"/>
                </a:solidFill>
                <a:latin typeface="Blogger Bold"/>
              </a:rPr>
              <a:t>Conclusion</a:t>
            </a:r>
          </a:p>
        </p:txBody>
      </p:sp>
      <p:sp>
        <p:nvSpPr>
          <p:cNvPr name="TextBox 11" id="11"/>
          <p:cNvSpPr txBox="true"/>
          <p:nvPr/>
        </p:nvSpPr>
        <p:spPr>
          <a:xfrm rot="0">
            <a:off x="2206626" y="4856699"/>
            <a:ext cx="13874747" cy="4086225"/>
          </a:xfrm>
          <a:prstGeom prst="rect">
            <a:avLst/>
          </a:prstGeom>
        </p:spPr>
        <p:txBody>
          <a:bodyPr anchor="t" rtlCol="false" tIns="0" lIns="0" bIns="0" rIns="0">
            <a:spAutoFit/>
          </a:bodyPr>
          <a:lstStyle/>
          <a:p>
            <a:pPr algn="ctr" marL="0" indent="0" lvl="0">
              <a:lnSpc>
                <a:spcPts val="4079"/>
              </a:lnSpc>
            </a:pPr>
            <a:r>
              <a:rPr lang="en-US" sz="2400">
                <a:solidFill>
                  <a:srgbClr val="213A63"/>
                </a:solidFill>
                <a:latin typeface="Quicksand Bold"/>
              </a:rPr>
              <a:t>Socket Project chat application effectively combines Python, Flask, and MongoDB to deliver a robust platform for real-time communication. The user management system ensures a seamless signup and login process, while JWT-based authentication guarantees secure user sessions. The chat functionality supports both private and group messaging, offering real-time interaction through socket communication. With Docker-based containerization, the application setup and deployment are streamlined, ensuring consistency across environments. Future enhancements, such as message history, advanced security measures, and an improved user interface, will further elevate the user experience. </a:t>
            </a:r>
          </a:p>
        </p:txBody>
      </p:sp>
      <p:grpSp>
        <p:nvGrpSpPr>
          <p:cNvPr name="Group 12" id="12"/>
          <p:cNvGrpSpPr/>
          <p:nvPr/>
        </p:nvGrpSpPr>
        <p:grpSpPr>
          <a:xfrm rot="0">
            <a:off x="16405980" y="8509800"/>
            <a:ext cx="1706640" cy="170664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EFE6"/>
            </a:solidFill>
          </p:spPr>
        </p:sp>
        <p:sp>
          <p:nvSpPr>
            <p:cNvPr name="TextBox 14" id="14"/>
            <p:cNvSpPr txBox="true"/>
            <p:nvPr/>
          </p:nvSpPr>
          <p:spPr>
            <a:xfrm>
              <a:off x="76200" y="-19050"/>
              <a:ext cx="660400" cy="755650"/>
            </a:xfrm>
            <a:prstGeom prst="rect">
              <a:avLst/>
            </a:prstGeom>
          </p:spPr>
          <p:txBody>
            <a:bodyPr anchor="ctr" rtlCol="false" tIns="50800" lIns="50800" bIns="50800" rIns="50800"/>
            <a:lstStyle/>
            <a:p>
              <a:pPr algn="ctr">
                <a:lnSpc>
                  <a:spcPts val="6999"/>
                </a:lnSpc>
              </a:pPr>
              <a:r>
                <a:rPr lang="en-US" sz="4999">
                  <a:solidFill>
                    <a:srgbClr val="000000"/>
                  </a:solidFill>
                  <a:latin typeface="Quicksand Bold"/>
                </a:rPr>
                <a:t>17</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483169"/>
            <a:ext cx="18288000" cy="4283385"/>
            <a:chOff x="0" y="0"/>
            <a:chExt cx="24384000" cy="5711180"/>
          </a:xfrm>
        </p:grpSpPr>
        <p:pic>
          <p:nvPicPr>
            <p:cNvPr name="Picture 3" id="3"/>
            <p:cNvPicPr>
              <a:picLocks noChangeAspect="true"/>
            </p:cNvPicPr>
            <p:nvPr/>
          </p:nvPicPr>
          <p:blipFill>
            <a:blip r:embed="rId2"/>
            <a:srcRect l="0" t="32455" r="0" b="32455"/>
            <a:stretch>
              <a:fillRect/>
            </a:stretch>
          </p:blipFill>
          <p:spPr>
            <a:xfrm flipH="false" flipV="false">
              <a:off x="0" y="0"/>
              <a:ext cx="24384000" cy="5711180"/>
            </a:xfrm>
            <a:prstGeom prst="rect">
              <a:avLst/>
            </a:prstGeom>
          </p:spPr>
        </p:pic>
      </p:grpSp>
      <p:sp>
        <p:nvSpPr>
          <p:cNvPr name="Freeform 4" id="4"/>
          <p:cNvSpPr/>
          <p:nvPr/>
        </p:nvSpPr>
        <p:spPr>
          <a:xfrm flipH="false" flipV="true" rot="0">
            <a:off x="0" y="0"/>
            <a:ext cx="4967287" cy="4967287"/>
          </a:xfrm>
          <a:custGeom>
            <a:avLst/>
            <a:gdLst/>
            <a:ahLst/>
            <a:cxnLst/>
            <a:rect r="r" b="b" t="t" l="l"/>
            <a:pathLst>
              <a:path h="4967287" w="4967287">
                <a:moveTo>
                  <a:pt x="0" y="4967287"/>
                </a:moveTo>
                <a:lnTo>
                  <a:pt x="4967287" y="4967287"/>
                </a:lnTo>
                <a:lnTo>
                  <a:pt x="4967287" y="0"/>
                </a:lnTo>
                <a:lnTo>
                  <a:pt x="0" y="0"/>
                </a:lnTo>
                <a:lnTo>
                  <a:pt x="0" y="4967287"/>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true" rot="0">
            <a:off x="14173200" y="0"/>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2557697" y="-573027"/>
            <a:ext cx="2575876" cy="1601727"/>
          </a:xfrm>
          <a:custGeom>
            <a:avLst/>
            <a:gdLst/>
            <a:ahLst/>
            <a:cxnLst/>
            <a:rect r="r" b="b" t="t" l="l"/>
            <a:pathLst>
              <a:path h="1601727" w="2575876">
                <a:moveTo>
                  <a:pt x="0" y="0"/>
                </a:moveTo>
                <a:lnTo>
                  <a:pt x="2575877" y="0"/>
                </a:lnTo>
                <a:lnTo>
                  <a:pt x="2575877" y="1601727"/>
                </a:lnTo>
                <a:lnTo>
                  <a:pt x="0" y="16017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3561810" y="2499650"/>
            <a:ext cx="11164379" cy="1303020"/>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213A63"/>
                </a:solidFill>
                <a:latin typeface="Blogger Bold"/>
              </a:rPr>
              <a:t>Any Questions?</a:t>
            </a:r>
          </a:p>
        </p:txBody>
      </p:sp>
      <p:grpSp>
        <p:nvGrpSpPr>
          <p:cNvPr name="Group 8" id="8"/>
          <p:cNvGrpSpPr/>
          <p:nvPr/>
        </p:nvGrpSpPr>
        <p:grpSpPr>
          <a:xfrm rot="0">
            <a:off x="16405980" y="8509800"/>
            <a:ext cx="1706640" cy="17066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EFE6"/>
            </a:solidFill>
          </p:spPr>
        </p:sp>
        <p:sp>
          <p:nvSpPr>
            <p:cNvPr name="TextBox 10" id="10"/>
            <p:cNvSpPr txBox="true"/>
            <p:nvPr/>
          </p:nvSpPr>
          <p:spPr>
            <a:xfrm>
              <a:off x="76200" y="-19050"/>
              <a:ext cx="660400" cy="755650"/>
            </a:xfrm>
            <a:prstGeom prst="rect">
              <a:avLst/>
            </a:prstGeom>
          </p:spPr>
          <p:txBody>
            <a:bodyPr anchor="ctr" rtlCol="false" tIns="50800" lIns="50800" bIns="50800" rIns="50800"/>
            <a:lstStyle/>
            <a:p>
              <a:pPr algn="ctr">
                <a:lnSpc>
                  <a:spcPts val="6999"/>
                </a:lnSpc>
              </a:pPr>
              <a:r>
                <a:rPr lang="en-US" sz="4999">
                  <a:solidFill>
                    <a:srgbClr val="000000"/>
                  </a:solidFill>
                  <a:latin typeface="Quicksand Bold"/>
                </a:rPr>
                <a:t>18</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4173200" y="0"/>
            <a:ext cx="4114800" cy="4114800"/>
          </a:xfrm>
          <a:custGeom>
            <a:avLst/>
            <a:gdLst/>
            <a:ahLst/>
            <a:cxnLst/>
            <a:rect r="r" b="b" t="t" l="l"/>
            <a:pathLst>
              <a:path h="4114800" w="4114800">
                <a:moveTo>
                  <a:pt x="4114800" y="4114800"/>
                </a:moveTo>
                <a:lnTo>
                  <a:pt x="0" y="4114800"/>
                </a:lnTo>
                <a:lnTo>
                  <a:pt x="0" y="0"/>
                </a:lnTo>
                <a:lnTo>
                  <a:pt x="4114800" y="0"/>
                </a:lnTo>
                <a:lnTo>
                  <a:pt x="411480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0">
            <a:off x="0" y="0"/>
            <a:ext cx="3995873" cy="3995873"/>
          </a:xfrm>
          <a:custGeom>
            <a:avLst/>
            <a:gdLst/>
            <a:ahLst/>
            <a:cxnLst/>
            <a:rect r="r" b="b" t="t" l="l"/>
            <a:pathLst>
              <a:path h="3995873" w="3995873">
                <a:moveTo>
                  <a:pt x="0" y="3995873"/>
                </a:moveTo>
                <a:lnTo>
                  <a:pt x="3995873" y="3995873"/>
                </a:lnTo>
                <a:lnTo>
                  <a:pt x="3995873" y="0"/>
                </a:lnTo>
                <a:lnTo>
                  <a:pt x="0" y="0"/>
                </a:lnTo>
                <a:lnTo>
                  <a:pt x="0" y="3995873"/>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14173200" y="6172200"/>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2027751">
            <a:off x="4053840" y="8659105"/>
            <a:ext cx="4164382" cy="3255789"/>
          </a:xfrm>
          <a:custGeom>
            <a:avLst/>
            <a:gdLst/>
            <a:ahLst/>
            <a:cxnLst/>
            <a:rect r="r" b="b" t="t" l="l"/>
            <a:pathLst>
              <a:path h="3255789" w="4164382">
                <a:moveTo>
                  <a:pt x="0" y="0"/>
                </a:moveTo>
                <a:lnTo>
                  <a:pt x="4164381" y="0"/>
                </a:lnTo>
                <a:lnTo>
                  <a:pt x="4164381" y="3255790"/>
                </a:lnTo>
                <a:lnTo>
                  <a:pt x="0" y="32557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2027751">
            <a:off x="10474764" y="-1627895"/>
            <a:ext cx="4164382" cy="3255789"/>
          </a:xfrm>
          <a:custGeom>
            <a:avLst/>
            <a:gdLst/>
            <a:ahLst/>
            <a:cxnLst/>
            <a:rect r="r" b="b" t="t" l="l"/>
            <a:pathLst>
              <a:path h="3255789" w="4164382">
                <a:moveTo>
                  <a:pt x="0" y="0"/>
                </a:moveTo>
                <a:lnTo>
                  <a:pt x="4164381" y="0"/>
                </a:lnTo>
                <a:lnTo>
                  <a:pt x="4164381" y="3255790"/>
                </a:lnTo>
                <a:lnTo>
                  <a:pt x="0" y="325579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7097888">
            <a:off x="4027356" y="-2611159"/>
            <a:ext cx="4884036" cy="4114800"/>
          </a:xfrm>
          <a:custGeom>
            <a:avLst/>
            <a:gdLst/>
            <a:ahLst/>
            <a:cxnLst/>
            <a:rect r="r" b="b" t="t" l="l"/>
            <a:pathLst>
              <a:path h="4114800" w="4884036">
                <a:moveTo>
                  <a:pt x="0" y="0"/>
                </a:moveTo>
                <a:lnTo>
                  <a:pt x="4884036" y="0"/>
                </a:lnTo>
                <a:lnTo>
                  <a:pt x="4884036"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9" id="9"/>
          <p:cNvSpPr txBox="true"/>
          <p:nvPr/>
        </p:nvSpPr>
        <p:spPr>
          <a:xfrm rot="0">
            <a:off x="2761593" y="3991073"/>
            <a:ext cx="12764813" cy="2066729"/>
          </a:xfrm>
          <a:prstGeom prst="rect">
            <a:avLst/>
          </a:prstGeom>
        </p:spPr>
        <p:txBody>
          <a:bodyPr anchor="t" rtlCol="false" tIns="0" lIns="0" bIns="0" rIns="0">
            <a:spAutoFit/>
          </a:bodyPr>
          <a:lstStyle/>
          <a:p>
            <a:pPr algn="ctr" marL="0" indent="0" lvl="0">
              <a:lnSpc>
                <a:spcPts val="16810"/>
              </a:lnSpc>
            </a:pPr>
            <a:r>
              <a:rPr lang="en-US" sz="12007">
                <a:solidFill>
                  <a:srgbClr val="213A63"/>
                </a:solidFill>
                <a:latin typeface="Fredoka"/>
              </a:rPr>
              <a:t>Thank you</a:t>
            </a:r>
          </a:p>
        </p:txBody>
      </p:sp>
      <p:sp>
        <p:nvSpPr>
          <p:cNvPr name="TextBox 10" id="10"/>
          <p:cNvSpPr txBox="true"/>
          <p:nvPr/>
        </p:nvSpPr>
        <p:spPr>
          <a:xfrm rot="0">
            <a:off x="2761593" y="6438802"/>
            <a:ext cx="12764813" cy="567911"/>
          </a:xfrm>
          <a:prstGeom prst="rect">
            <a:avLst/>
          </a:prstGeom>
        </p:spPr>
        <p:txBody>
          <a:bodyPr anchor="t" rtlCol="false" tIns="0" lIns="0" bIns="0" rIns="0">
            <a:spAutoFit/>
          </a:bodyPr>
          <a:lstStyle/>
          <a:p>
            <a:pPr algn="ctr" marL="0" indent="0" lvl="0">
              <a:lnSpc>
                <a:spcPts val="4397"/>
              </a:lnSpc>
            </a:pPr>
            <a:r>
              <a:rPr lang="en-US" sz="3141" spc="628">
                <a:solidFill>
                  <a:srgbClr val="213A63"/>
                </a:solidFill>
                <a:latin typeface="Blogger"/>
              </a:rPr>
              <a:t>16 June, 2024</a:t>
            </a:r>
          </a:p>
        </p:txBody>
      </p:sp>
      <p:sp>
        <p:nvSpPr>
          <p:cNvPr name="Freeform 11" id="11"/>
          <p:cNvSpPr/>
          <p:nvPr/>
        </p:nvSpPr>
        <p:spPr>
          <a:xfrm flipH="false" flipV="false" rot="-7097888">
            <a:off x="10448280" y="8844100"/>
            <a:ext cx="4884036" cy="4114800"/>
          </a:xfrm>
          <a:custGeom>
            <a:avLst/>
            <a:gdLst/>
            <a:ahLst/>
            <a:cxnLst/>
            <a:rect r="r" b="b" t="t" l="l"/>
            <a:pathLst>
              <a:path h="4114800" w="4884036">
                <a:moveTo>
                  <a:pt x="0" y="0"/>
                </a:moveTo>
                <a:lnTo>
                  <a:pt x="4884035" y="0"/>
                </a:lnTo>
                <a:lnTo>
                  <a:pt x="4884035"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7F1"/>
        </a:solidFill>
      </p:bgPr>
    </p:bg>
    <p:spTree>
      <p:nvGrpSpPr>
        <p:cNvPr id="1" name=""/>
        <p:cNvGrpSpPr/>
        <p:nvPr/>
      </p:nvGrpSpPr>
      <p:grpSpPr>
        <a:xfrm>
          <a:off x="0" y="0"/>
          <a:ext cx="0" cy="0"/>
          <a:chOff x="0" y="0"/>
          <a:chExt cx="0" cy="0"/>
        </a:xfrm>
      </p:grpSpPr>
      <p:sp>
        <p:nvSpPr>
          <p:cNvPr name="Freeform 2" id="2"/>
          <p:cNvSpPr/>
          <p:nvPr/>
        </p:nvSpPr>
        <p:spPr>
          <a:xfrm flipH="false" flipV="false" rot="0">
            <a:off x="0" y="61722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329410" y="6172200"/>
            <a:ext cx="3958590" cy="4114800"/>
          </a:xfrm>
          <a:custGeom>
            <a:avLst/>
            <a:gdLst/>
            <a:ahLst/>
            <a:cxnLst/>
            <a:rect r="r" b="b" t="t" l="l"/>
            <a:pathLst>
              <a:path h="4114800" w="3958590">
                <a:moveTo>
                  <a:pt x="3958590" y="0"/>
                </a:moveTo>
                <a:lnTo>
                  <a:pt x="0" y="0"/>
                </a:lnTo>
                <a:lnTo>
                  <a:pt x="0" y="4114800"/>
                </a:lnTo>
                <a:lnTo>
                  <a:pt x="3958590" y="4114800"/>
                </a:lnTo>
                <a:lnTo>
                  <a:pt x="395859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308705" y="4318335"/>
            <a:ext cx="2644817" cy="2495745"/>
          </a:xfrm>
          <a:custGeom>
            <a:avLst/>
            <a:gdLst/>
            <a:ahLst/>
            <a:cxnLst/>
            <a:rect r="r" b="b" t="t" l="l"/>
            <a:pathLst>
              <a:path h="2495745" w="2644817">
                <a:moveTo>
                  <a:pt x="0" y="0"/>
                </a:moveTo>
                <a:lnTo>
                  <a:pt x="2644817" y="0"/>
                </a:lnTo>
                <a:lnTo>
                  <a:pt x="2644817" y="2495745"/>
                </a:lnTo>
                <a:lnTo>
                  <a:pt x="0" y="24957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302338" y="2002517"/>
            <a:ext cx="9683324" cy="5616328"/>
          </a:xfrm>
          <a:custGeom>
            <a:avLst/>
            <a:gdLst/>
            <a:ahLst/>
            <a:cxnLst/>
            <a:rect r="r" b="b" t="t" l="l"/>
            <a:pathLst>
              <a:path h="5616328" w="9683324">
                <a:moveTo>
                  <a:pt x="0" y="0"/>
                </a:moveTo>
                <a:lnTo>
                  <a:pt x="9683324" y="0"/>
                </a:lnTo>
                <a:lnTo>
                  <a:pt x="9683324" y="5616328"/>
                </a:lnTo>
                <a:lnTo>
                  <a:pt x="0" y="56163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4264337" y="32104"/>
            <a:ext cx="9759326" cy="1303021"/>
          </a:xfrm>
          <a:prstGeom prst="rect">
            <a:avLst/>
          </a:prstGeom>
        </p:spPr>
        <p:txBody>
          <a:bodyPr anchor="t" rtlCol="false" tIns="0" lIns="0" bIns="0" rIns="0">
            <a:spAutoFit/>
          </a:bodyPr>
          <a:lstStyle/>
          <a:p>
            <a:pPr algn="ctr" marL="0" indent="0" lvl="0">
              <a:lnSpc>
                <a:spcPts val="10079"/>
              </a:lnSpc>
              <a:spcBef>
                <a:spcPct val="0"/>
              </a:spcBef>
            </a:pPr>
            <a:r>
              <a:rPr lang="en-US" sz="7199">
                <a:solidFill>
                  <a:srgbClr val="213A63"/>
                </a:solidFill>
                <a:latin typeface="Blogger Bold"/>
              </a:rPr>
              <a:t>Hello!</a:t>
            </a:r>
          </a:p>
        </p:txBody>
      </p:sp>
      <p:sp>
        <p:nvSpPr>
          <p:cNvPr name="TextBox 7" id="7"/>
          <p:cNvSpPr txBox="true"/>
          <p:nvPr/>
        </p:nvSpPr>
        <p:spPr>
          <a:xfrm rot="0">
            <a:off x="2057400" y="6729251"/>
            <a:ext cx="4882095" cy="655813"/>
          </a:xfrm>
          <a:prstGeom prst="rect">
            <a:avLst/>
          </a:prstGeom>
        </p:spPr>
        <p:txBody>
          <a:bodyPr anchor="t" rtlCol="false" tIns="0" lIns="0" bIns="0" rIns="0">
            <a:spAutoFit/>
          </a:bodyPr>
          <a:lstStyle/>
          <a:p>
            <a:pPr algn="l">
              <a:lnSpc>
                <a:spcPts val="5327"/>
              </a:lnSpc>
            </a:pPr>
            <a:r>
              <a:rPr lang="en-US" sz="3805">
                <a:solidFill>
                  <a:srgbClr val="000000"/>
                </a:solidFill>
                <a:latin typeface="Poetsen"/>
              </a:rPr>
              <a:t>NGUYEN CHANH LONG</a:t>
            </a:r>
          </a:p>
        </p:txBody>
      </p:sp>
      <p:sp>
        <p:nvSpPr>
          <p:cNvPr name="TextBox 8" id="8"/>
          <p:cNvSpPr txBox="true"/>
          <p:nvPr/>
        </p:nvSpPr>
        <p:spPr>
          <a:xfrm rot="0">
            <a:off x="2089928" y="7413540"/>
            <a:ext cx="3018862" cy="478917"/>
          </a:xfrm>
          <a:prstGeom prst="rect">
            <a:avLst/>
          </a:prstGeom>
        </p:spPr>
        <p:txBody>
          <a:bodyPr anchor="t" rtlCol="false" tIns="0" lIns="0" bIns="0" rIns="0">
            <a:spAutoFit/>
          </a:bodyPr>
          <a:lstStyle/>
          <a:p>
            <a:pPr algn="l">
              <a:lnSpc>
                <a:spcPts val="3744"/>
              </a:lnSpc>
            </a:pPr>
            <a:r>
              <a:rPr lang="en-US" sz="3200">
                <a:solidFill>
                  <a:srgbClr val="000000"/>
                </a:solidFill>
                <a:latin typeface="Orienta"/>
              </a:rPr>
              <a:t>2002043</a:t>
            </a:r>
          </a:p>
        </p:txBody>
      </p:sp>
      <p:sp>
        <p:nvSpPr>
          <p:cNvPr name="TextBox 9" id="9"/>
          <p:cNvSpPr txBox="true"/>
          <p:nvPr/>
        </p:nvSpPr>
        <p:spPr>
          <a:xfrm rot="0">
            <a:off x="7245872" y="7780770"/>
            <a:ext cx="6134971" cy="655813"/>
          </a:xfrm>
          <a:prstGeom prst="rect">
            <a:avLst/>
          </a:prstGeom>
        </p:spPr>
        <p:txBody>
          <a:bodyPr anchor="t" rtlCol="false" tIns="0" lIns="0" bIns="0" rIns="0">
            <a:spAutoFit/>
          </a:bodyPr>
          <a:lstStyle/>
          <a:p>
            <a:pPr algn="l">
              <a:lnSpc>
                <a:spcPts val="5327"/>
              </a:lnSpc>
            </a:pPr>
            <a:r>
              <a:rPr lang="en-US" sz="3805">
                <a:solidFill>
                  <a:srgbClr val="000000"/>
                </a:solidFill>
                <a:latin typeface="Poetsen"/>
              </a:rPr>
              <a:t>LUONG TRIEU VY</a:t>
            </a:r>
          </a:p>
        </p:txBody>
      </p:sp>
      <p:sp>
        <p:nvSpPr>
          <p:cNvPr name="TextBox 10" id="10"/>
          <p:cNvSpPr txBox="true"/>
          <p:nvPr/>
        </p:nvSpPr>
        <p:spPr>
          <a:xfrm rot="0">
            <a:off x="7245872" y="8650981"/>
            <a:ext cx="2911839" cy="478917"/>
          </a:xfrm>
          <a:prstGeom prst="rect">
            <a:avLst/>
          </a:prstGeom>
        </p:spPr>
        <p:txBody>
          <a:bodyPr anchor="t" rtlCol="false" tIns="0" lIns="0" bIns="0" rIns="0">
            <a:spAutoFit/>
          </a:bodyPr>
          <a:lstStyle/>
          <a:p>
            <a:pPr algn="l">
              <a:lnSpc>
                <a:spcPts val="3744"/>
              </a:lnSpc>
            </a:pPr>
            <a:r>
              <a:rPr lang="en-US" sz="3200">
                <a:solidFill>
                  <a:srgbClr val="000000"/>
                </a:solidFill>
                <a:latin typeface="Orienta"/>
              </a:rPr>
              <a:t>2102164</a:t>
            </a:r>
          </a:p>
        </p:txBody>
      </p:sp>
      <p:sp>
        <p:nvSpPr>
          <p:cNvPr name="TextBox 11" id="11"/>
          <p:cNvSpPr txBox="true"/>
          <p:nvPr/>
        </p:nvSpPr>
        <p:spPr>
          <a:xfrm rot="0">
            <a:off x="11524179" y="6648006"/>
            <a:ext cx="4269472" cy="655955"/>
          </a:xfrm>
          <a:prstGeom prst="rect">
            <a:avLst/>
          </a:prstGeom>
        </p:spPr>
        <p:txBody>
          <a:bodyPr anchor="t" rtlCol="false" tIns="0" lIns="0" bIns="0" rIns="0">
            <a:spAutoFit/>
          </a:bodyPr>
          <a:lstStyle/>
          <a:p>
            <a:pPr algn="l">
              <a:lnSpc>
                <a:spcPts val="5319"/>
              </a:lnSpc>
            </a:pPr>
            <a:r>
              <a:rPr lang="en-US" sz="3799">
                <a:solidFill>
                  <a:srgbClr val="000000"/>
                </a:solidFill>
                <a:latin typeface="Poetsen"/>
              </a:rPr>
              <a:t>PHAN LE KIM TINH</a:t>
            </a:r>
          </a:p>
        </p:txBody>
      </p:sp>
      <p:sp>
        <p:nvSpPr>
          <p:cNvPr name="TextBox 12" id="12"/>
          <p:cNvSpPr txBox="true"/>
          <p:nvPr/>
        </p:nvSpPr>
        <p:spPr>
          <a:xfrm rot="0">
            <a:off x="11524179" y="7413540"/>
            <a:ext cx="3851978" cy="478917"/>
          </a:xfrm>
          <a:prstGeom prst="rect">
            <a:avLst/>
          </a:prstGeom>
        </p:spPr>
        <p:txBody>
          <a:bodyPr anchor="t" rtlCol="false" tIns="0" lIns="0" bIns="0" rIns="0">
            <a:spAutoFit/>
          </a:bodyPr>
          <a:lstStyle/>
          <a:p>
            <a:pPr algn="l">
              <a:lnSpc>
                <a:spcPts val="3743"/>
              </a:lnSpc>
            </a:pPr>
            <a:r>
              <a:rPr lang="en-US" sz="3199">
                <a:solidFill>
                  <a:srgbClr val="000000"/>
                </a:solidFill>
                <a:latin typeface="Orienta"/>
              </a:rPr>
              <a:t>2102058</a:t>
            </a:r>
          </a:p>
        </p:txBody>
      </p:sp>
      <p:grpSp>
        <p:nvGrpSpPr>
          <p:cNvPr name="Group 13" id="13"/>
          <p:cNvGrpSpPr/>
          <p:nvPr/>
        </p:nvGrpSpPr>
        <p:grpSpPr>
          <a:xfrm rot="0">
            <a:off x="16405980" y="8509800"/>
            <a:ext cx="1706640" cy="170664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EFE6"/>
            </a:solidFill>
          </p:spPr>
        </p:sp>
        <p:sp>
          <p:nvSpPr>
            <p:cNvPr name="TextBox 15" id="15"/>
            <p:cNvSpPr txBox="true"/>
            <p:nvPr/>
          </p:nvSpPr>
          <p:spPr>
            <a:xfrm>
              <a:off x="76200" y="-19050"/>
              <a:ext cx="660400" cy="755650"/>
            </a:xfrm>
            <a:prstGeom prst="rect">
              <a:avLst/>
            </a:prstGeom>
          </p:spPr>
          <p:txBody>
            <a:bodyPr anchor="ctr" rtlCol="false" tIns="50800" lIns="50800" bIns="50800" rIns="50800"/>
            <a:lstStyle/>
            <a:p>
              <a:pPr algn="ctr">
                <a:lnSpc>
                  <a:spcPts val="6999"/>
                </a:lnSpc>
              </a:pPr>
              <a:r>
                <a:rPr lang="en-US" sz="4999">
                  <a:solidFill>
                    <a:srgbClr val="000000"/>
                  </a:solidFill>
                  <a:latin typeface="Quicksand Bold"/>
                </a:rPr>
                <a:t>2</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602105"/>
            <a:ext cx="1049124" cy="10491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9F67"/>
            </a:solidFill>
          </p:spPr>
        </p:sp>
        <p:sp>
          <p:nvSpPr>
            <p:cNvPr name="TextBox 4" id="4"/>
            <p:cNvSpPr txBox="true"/>
            <p:nvPr/>
          </p:nvSpPr>
          <p:spPr>
            <a:xfrm>
              <a:off x="76200" y="-9525"/>
              <a:ext cx="660400" cy="746125"/>
            </a:xfrm>
            <a:prstGeom prst="rect">
              <a:avLst/>
            </a:prstGeom>
          </p:spPr>
          <p:txBody>
            <a:bodyPr anchor="ctr" rtlCol="false" tIns="50800" lIns="50800" bIns="50800" rIns="50800"/>
            <a:lstStyle/>
            <a:p>
              <a:pPr algn="ctr">
                <a:lnSpc>
                  <a:spcPts val="3600"/>
                </a:lnSpc>
              </a:pPr>
              <a:r>
                <a:rPr lang="en-US" sz="2400">
                  <a:solidFill>
                    <a:srgbClr val="FFFFFF"/>
                  </a:solidFill>
                  <a:latin typeface="Quicksand Bold"/>
                </a:rPr>
                <a:t>1</a:t>
              </a:r>
            </a:p>
          </p:txBody>
        </p:sp>
      </p:grpSp>
      <p:grpSp>
        <p:nvGrpSpPr>
          <p:cNvPr name="Group 5" id="5"/>
          <p:cNvGrpSpPr/>
          <p:nvPr/>
        </p:nvGrpSpPr>
        <p:grpSpPr>
          <a:xfrm rot="0">
            <a:off x="1028700" y="2963268"/>
            <a:ext cx="1049124" cy="104912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B8C8"/>
            </a:solidFill>
          </p:spPr>
        </p:sp>
        <p:sp>
          <p:nvSpPr>
            <p:cNvPr name="TextBox 7" id="7"/>
            <p:cNvSpPr txBox="true"/>
            <p:nvPr/>
          </p:nvSpPr>
          <p:spPr>
            <a:xfrm>
              <a:off x="76200" y="-9525"/>
              <a:ext cx="660400" cy="746125"/>
            </a:xfrm>
            <a:prstGeom prst="rect">
              <a:avLst/>
            </a:prstGeom>
          </p:spPr>
          <p:txBody>
            <a:bodyPr anchor="ctr" rtlCol="false" tIns="50800" lIns="50800" bIns="50800" rIns="50800"/>
            <a:lstStyle/>
            <a:p>
              <a:pPr algn="ctr">
                <a:lnSpc>
                  <a:spcPts val="3600"/>
                </a:lnSpc>
              </a:pPr>
              <a:r>
                <a:rPr lang="en-US" sz="2400">
                  <a:solidFill>
                    <a:srgbClr val="FFFFFF"/>
                  </a:solidFill>
                  <a:latin typeface="Quicksand Bold"/>
                </a:rPr>
                <a:t>2</a:t>
              </a:r>
            </a:p>
          </p:txBody>
        </p:sp>
      </p:grpSp>
      <p:grpSp>
        <p:nvGrpSpPr>
          <p:cNvPr name="Group 8" id="8"/>
          <p:cNvGrpSpPr/>
          <p:nvPr/>
        </p:nvGrpSpPr>
        <p:grpSpPr>
          <a:xfrm rot="0">
            <a:off x="1028700" y="5685594"/>
            <a:ext cx="1049124" cy="10491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6322"/>
            </a:solidFill>
          </p:spPr>
        </p:sp>
        <p:sp>
          <p:nvSpPr>
            <p:cNvPr name="TextBox 10" id="10"/>
            <p:cNvSpPr txBox="true"/>
            <p:nvPr/>
          </p:nvSpPr>
          <p:spPr>
            <a:xfrm>
              <a:off x="76200" y="-9525"/>
              <a:ext cx="660400" cy="746125"/>
            </a:xfrm>
            <a:prstGeom prst="rect">
              <a:avLst/>
            </a:prstGeom>
          </p:spPr>
          <p:txBody>
            <a:bodyPr anchor="ctr" rtlCol="false" tIns="50800" lIns="50800" bIns="50800" rIns="50800"/>
            <a:lstStyle/>
            <a:p>
              <a:pPr algn="ctr">
                <a:lnSpc>
                  <a:spcPts val="3600"/>
                </a:lnSpc>
              </a:pPr>
              <a:r>
                <a:rPr lang="en-US" sz="2400">
                  <a:solidFill>
                    <a:srgbClr val="FFFFFF"/>
                  </a:solidFill>
                  <a:latin typeface="Quicksand Bold"/>
                </a:rPr>
                <a:t>4</a:t>
              </a:r>
            </a:p>
          </p:txBody>
        </p:sp>
      </p:grpSp>
      <p:grpSp>
        <p:nvGrpSpPr>
          <p:cNvPr name="Group 11" id="11"/>
          <p:cNvGrpSpPr/>
          <p:nvPr/>
        </p:nvGrpSpPr>
        <p:grpSpPr>
          <a:xfrm rot="0">
            <a:off x="1028700" y="4324431"/>
            <a:ext cx="1049124" cy="10491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B60E"/>
            </a:solidFill>
          </p:spPr>
        </p:sp>
        <p:sp>
          <p:nvSpPr>
            <p:cNvPr name="TextBox 13" id="13"/>
            <p:cNvSpPr txBox="true"/>
            <p:nvPr/>
          </p:nvSpPr>
          <p:spPr>
            <a:xfrm>
              <a:off x="76200" y="-9525"/>
              <a:ext cx="660400" cy="746125"/>
            </a:xfrm>
            <a:prstGeom prst="rect">
              <a:avLst/>
            </a:prstGeom>
          </p:spPr>
          <p:txBody>
            <a:bodyPr anchor="ctr" rtlCol="false" tIns="50800" lIns="50800" bIns="50800" rIns="50800"/>
            <a:lstStyle/>
            <a:p>
              <a:pPr algn="ctr">
                <a:lnSpc>
                  <a:spcPts val="3600"/>
                </a:lnSpc>
              </a:pPr>
              <a:r>
                <a:rPr lang="en-US" sz="2400">
                  <a:solidFill>
                    <a:srgbClr val="FFFFFF"/>
                  </a:solidFill>
                  <a:latin typeface="Quicksand Bold"/>
                </a:rPr>
                <a:t>3</a:t>
              </a:r>
            </a:p>
          </p:txBody>
        </p:sp>
      </p:grpSp>
      <p:grpSp>
        <p:nvGrpSpPr>
          <p:cNvPr name="Group 14" id="14"/>
          <p:cNvGrpSpPr/>
          <p:nvPr/>
        </p:nvGrpSpPr>
        <p:grpSpPr>
          <a:xfrm rot="0">
            <a:off x="1028700" y="7046757"/>
            <a:ext cx="1049124" cy="104912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BEEB"/>
            </a:solidFill>
          </p:spPr>
        </p:sp>
        <p:sp>
          <p:nvSpPr>
            <p:cNvPr name="TextBox 16" id="16"/>
            <p:cNvSpPr txBox="true"/>
            <p:nvPr/>
          </p:nvSpPr>
          <p:spPr>
            <a:xfrm>
              <a:off x="76200" y="-9525"/>
              <a:ext cx="660400" cy="746125"/>
            </a:xfrm>
            <a:prstGeom prst="rect">
              <a:avLst/>
            </a:prstGeom>
          </p:spPr>
          <p:txBody>
            <a:bodyPr anchor="ctr" rtlCol="false" tIns="50800" lIns="50800" bIns="50800" rIns="50800"/>
            <a:lstStyle/>
            <a:p>
              <a:pPr algn="ctr">
                <a:lnSpc>
                  <a:spcPts val="3600"/>
                </a:lnSpc>
              </a:pPr>
              <a:r>
                <a:rPr lang="en-US" sz="2400">
                  <a:solidFill>
                    <a:srgbClr val="FFFFFF"/>
                  </a:solidFill>
                  <a:latin typeface="Quicksand Bold"/>
                </a:rPr>
                <a:t>5</a:t>
              </a:r>
            </a:p>
          </p:txBody>
        </p:sp>
      </p:grpSp>
      <p:grpSp>
        <p:nvGrpSpPr>
          <p:cNvPr name="Group 17" id="17"/>
          <p:cNvGrpSpPr/>
          <p:nvPr/>
        </p:nvGrpSpPr>
        <p:grpSpPr>
          <a:xfrm rot="0">
            <a:off x="1028700" y="8407920"/>
            <a:ext cx="1049124" cy="104912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27BAA"/>
            </a:solidFill>
          </p:spPr>
        </p:sp>
        <p:sp>
          <p:nvSpPr>
            <p:cNvPr name="TextBox 19" id="19"/>
            <p:cNvSpPr txBox="true"/>
            <p:nvPr/>
          </p:nvSpPr>
          <p:spPr>
            <a:xfrm>
              <a:off x="76200" y="-9525"/>
              <a:ext cx="660400" cy="746125"/>
            </a:xfrm>
            <a:prstGeom prst="rect">
              <a:avLst/>
            </a:prstGeom>
          </p:spPr>
          <p:txBody>
            <a:bodyPr anchor="ctr" rtlCol="false" tIns="50800" lIns="50800" bIns="50800" rIns="50800"/>
            <a:lstStyle/>
            <a:p>
              <a:pPr algn="ctr">
                <a:lnSpc>
                  <a:spcPts val="3600"/>
                </a:lnSpc>
              </a:pPr>
              <a:r>
                <a:rPr lang="en-US" sz="2400">
                  <a:solidFill>
                    <a:srgbClr val="FFFFFF"/>
                  </a:solidFill>
                  <a:latin typeface="Quicksand Bold"/>
                </a:rPr>
                <a:t>6</a:t>
              </a:r>
            </a:p>
          </p:txBody>
        </p:sp>
      </p:grpSp>
      <p:sp>
        <p:nvSpPr>
          <p:cNvPr name="TextBox 20" id="20"/>
          <p:cNvSpPr txBox="true"/>
          <p:nvPr/>
        </p:nvSpPr>
        <p:spPr>
          <a:xfrm rot="0">
            <a:off x="492763" y="299085"/>
            <a:ext cx="9571906" cy="1303020"/>
          </a:xfrm>
          <a:prstGeom prst="rect">
            <a:avLst/>
          </a:prstGeom>
        </p:spPr>
        <p:txBody>
          <a:bodyPr anchor="t" rtlCol="false" tIns="0" lIns="0" bIns="0" rIns="0">
            <a:spAutoFit/>
          </a:bodyPr>
          <a:lstStyle/>
          <a:p>
            <a:pPr algn="l" marL="0" indent="0" lvl="0">
              <a:lnSpc>
                <a:spcPts val="10080"/>
              </a:lnSpc>
              <a:spcBef>
                <a:spcPct val="0"/>
              </a:spcBef>
            </a:pPr>
            <a:r>
              <a:rPr lang="en-US" sz="7200">
                <a:solidFill>
                  <a:srgbClr val="213A63"/>
                </a:solidFill>
                <a:latin typeface="Blogger Bold"/>
              </a:rPr>
              <a:t>Project Overview</a:t>
            </a:r>
          </a:p>
        </p:txBody>
      </p:sp>
      <p:sp>
        <p:nvSpPr>
          <p:cNvPr name="TextBox 21" id="21"/>
          <p:cNvSpPr txBox="true"/>
          <p:nvPr/>
        </p:nvSpPr>
        <p:spPr>
          <a:xfrm rot="0">
            <a:off x="2667594" y="1767848"/>
            <a:ext cx="6996182" cy="650961"/>
          </a:xfrm>
          <a:prstGeom prst="rect">
            <a:avLst/>
          </a:prstGeom>
        </p:spPr>
        <p:txBody>
          <a:bodyPr anchor="t" rtlCol="false" tIns="0" lIns="0" bIns="0" rIns="0">
            <a:spAutoFit/>
          </a:bodyPr>
          <a:lstStyle/>
          <a:p>
            <a:pPr algn="l" marL="0" indent="0" lvl="0">
              <a:lnSpc>
                <a:spcPts val="5386"/>
              </a:lnSpc>
            </a:pPr>
            <a:r>
              <a:rPr lang="en-US" sz="3847">
                <a:solidFill>
                  <a:srgbClr val="213A63"/>
                </a:solidFill>
                <a:latin typeface="Quicksand"/>
              </a:rPr>
              <a:t>Project Overview</a:t>
            </a:r>
          </a:p>
        </p:txBody>
      </p:sp>
      <p:sp>
        <p:nvSpPr>
          <p:cNvPr name="TextBox 22" id="22"/>
          <p:cNvSpPr txBox="true"/>
          <p:nvPr/>
        </p:nvSpPr>
        <p:spPr>
          <a:xfrm rot="0">
            <a:off x="2667594" y="3129011"/>
            <a:ext cx="6996182" cy="650961"/>
          </a:xfrm>
          <a:prstGeom prst="rect">
            <a:avLst/>
          </a:prstGeom>
        </p:spPr>
        <p:txBody>
          <a:bodyPr anchor="t" rtlCol="false" tIns="0" lIns="0" bIns="0" rIns="0">
            <a:spAutoFit/>
          </a:bodyPr>
          <a:lstStyle/>
          <a:p>
            <a:pPr algn="l" marL="0" indent="0" lvl="0">
              <a:lnSpc>
                <a:spcPts val="5386"/>
              </a:lnSpc>
            </a:pPr>
            <a:r>
              <a:rPr lang="en-US" sz="3847">
                <a:solidFill>
                  <a:srgbClr val="213A63"/>
                </a:solidFill>
                <a:latin typeface="Quicksand"/>
              </a:rPr>
              <a:t>Project Structure</a:t>
            </a:r>
          </a:p>
        </p:txBody>
      </p:sp>
      <p:sp>
        <p:nvSpPr>
          <p:cNvPr name="TextBox 23" id="23"/>
          <p:cNvSpPr txBox="true"/>
          <p:nvPr/>
        </p:nvSpPr>
        <p:spPr>
          <a:xfrm rot="0">
            <a:off x="2667594" y="5851338"/>
            <a:ext cx="6996182" cy="650961"/>
          </a:xfrm>
          <a:prstGeom prst="rect">
            <a:avLst/>
          </a:prstGeom>
        </p:spPr>
        <p:txBody>
          <a:bodyPr anchor="t" rtlCol="false" tIns="0" lIns="0" bIns="0" rIns="0">
            <a:spAutoFit/>
          </a:bodyPr>
          <a:lstStyle/>
          <a:p>
            <a:pPr algn="l" marL="0" indent="0" lvl="0">
              <a:lnSpc>
                <a:spcPts val="5386"/>
              </a:lnSpc>
            </a:pPr>
            <a:r>
              <a:rPr lang="en-US" sz="3847">
                <a:solidFill>
                  <a:srgbClr val="213A63"/>
                </a:solidFill>
                <a:latin typeface="Quicksand"/>
              </a:rPr>
              <a:t>Demo</a:t>
            </a:r>
          </a:p>
        </p:txBody>
      </p:sp>
      <p:sp>
        <p:nvSpPr>
          <p:cNvPr name="TextBox 24" id="24"/>
          <p:cNvSpPr txBox="true"/>
          <p:nvPr/>
        </p:nvSpPr>
        <p:spPr>
          <a:xfrm rot="0">
            <a:off x="2667594" y="4490174"/>
            <a:ext cx="6996182" cy="650961"/>
          </a:xfrm>
          <a:prstGeom prst="rect">
            <a:avLst/>
          </a:prstGeom>
        </p:spPr>
        <p:txBody>
          <a:bodyPr anchor="t" rtlCol="false" tIns="0" lIns="0" bIns="0" rIns="0">
            <a:spAutoFit/>
          </a:bodyPr>
          <a:lstStyle/>
          <a:p>
            <a:pPr algn="l" marL="0" indent="0" lvl="0">
              <a:lnSpc>
                <a:spcPts val="5386"/>
              </a:lnSpc>
            </a:pPr>
            <a:r>
              <a:rPr lang="en-US" sz="3847">
                <a:solidFill>
                  <a:srgbClr val="213A63"/>
                </a:solidFill>
                <a:latin typeface="Quicksand"/>
              </a:rPr>
              <a:t>Design</a:t>
            </a:r>
          </a:p>
        </p:txBody>
      </p:sp>
      <p:sp>
        <p:nvSpPr>
          <p:cNvPr name="TextBox 25" id="25"/>
          <p:cNvSpPr txBox="true"/>
          <p:nvPr/>
        </p:nvSpPr>
        <p:spPr>
          <a:xfrm rot="0">
            <a:off x="2667594" y="7212501"/>
            <a:ext cx="8970669" cy="650961"/>
          </a:xfrm>
          <a:prstGeom prst="rect">
            <a:avLst/>
          </a:prstGeom>
        </p:spPr>
        <p:txBody>
          <a:bodyPr anchor="t" rtlCol="false" tIns="0" lIns="0" bIns="0" rIns="0">
            <a:spAutoFit/>
          </a:bodyPr>
          <a:lstStyle/>
          <a:p>
            <a:pPr algn="l" marL="0" indent="0" lvl="0">
              <a:lnSpc>
                <a:spcPts val="5386"/>
              </a:lnSpc>
            </a:pPr>
            <a:r>
              <a:rPr lang="en-US" sz="3847">
                <a:solidFill>
                  <a:srgbClr val="213A63"/>
                </a:solidFill>
                <a:latin typeface="Quicksand"/>
              </a:rPr>
              <a:t>Challenges and Future Improvements</a:t>
            </a:r>
          </a:p>
        </p:txBody>
      </p:sp>
      <p:sp>
        <p:nvSpPr>
          <p:cNvPr name="Freeform 26" id="26"/>
          <p:cNvSpPr/>
          <p:nvPr/>
        </p:nvSpPr>
        <p:spPr>
          <a:xfrm flipH="true" flipV="false" rot="0">
            <a:off x="14292127" y="6291127"/>
            <a:ext cx="3995873" cy="3995873"/>
          </a:xfrm>
          <a:custGeom>
            <a:avLst/>
            <a:gdLst/>
            <a:ahLst/>
            <a:cxnLst/>
            <a:rect r="r" b="b" t="t" l="l"/>
            <a:pathLst>
              <a:path h="3995873" w="3995873">
                <a:moveTo>
                  <a:pt x="3995873" y="0"/>
                </a:moveTo>
                <a:lnTo>
                  <a:pt x="0" y="0"/>
                </a:lnTo>
                <a:lnTo>
                  <a:pt x="0" y="3995873"/>
                </a:lnTo>
                <a:lnTo>
                  <a:pt x="3995873" y="3995873"/>
                </a:lnTo>
                <a:lnTo>
                  <a:pt x="399587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2667594" y="8573664"/>
            <a:ext cx="7033786" cy="650961"/>
          </a:xfrm>
          <a:prstGeom prst="rect">
            <a:avLst/>
          </a:prstGeom>
        </p:spPr>
        <p:txBody>
          <a:bodyPr anchor="t" rtlCol="false" tIns="0" lIns="0" bIns="0" rIns="0">
            <a:spAutoFit/>
          </a:bodyPr>
          <a:lstStyle/>
          <a:p>
            <a:pPr algn="l" marL="0" indent="0" lvl="0">
              <a:lnSpc>
                <a:spcPts val="5386"/>
              </a:lnSpc>
            </a:pPr>
            <a:r>
              <a:rPr lang="en-US" sz="3847">
                <a:solidFill>
                  <a:srgbClr val="213A63"/>
                </a:solidFill>
                <a:latin typeface="Quicksand"/>
              </a:rPr>
              <a:t>Conclusion</a:t>
            </a:r>
          </a:p>
        </p:txBody>
      </p:sp>
      <p:grpSp>
        <p:nvGrpSpPr>
          <p:cNvPr name="Group 28" id="28"/>
          <p:cNvGrpSpPr/>
          <p:nvPr/>
        </p:nvGrpSpPr>
        <p:grpSpPr>
          <a:xfrm rot="0">
            <a:off x="16405980" y="8509800"/>
            <a:ext cx="1706640" cy="170664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EFE6"/>
            </a:solidFill>
          </p:spPr>
        </p:sp>
        <p:sp>
          <p:nvSpPr>
            <p:cNvPr name="TextBox 30" id="30"/>
            <p:cNvSpPr txBox="true"/>
            <p:nvPr/>
          </p:nvSpPr>
          <p:spPr>
            <a:xfrm>
              <a:off x="76200" y="-19050"/>
              <a:ext cx="660400" cy="755650"/>
            </a:xfrm>
            <a:prstGeom prst="rect">
              <a:avLst/>
            </a:prstGeom>
          </p:spPr>
          <p:txBody>
            <a:bodyPr anchor="ctr" rtlCol="false" tIns="50800" lIns="50800" bIns="50800" rIns="50800"/>
            <a:lstStyle/>
            <a:p>
              <a:pPr algn="ctr">
                <a:lnSpc>
                  <a:spcPts val="6999"/>
                </a:lnSpc>
              </a:pPr>
              <a:r>
                <a:rPr lang="en-US" sz="4999">
                  <a:solidFill>
                    <a:srgbClr val="000000"/>
                  </a:solidFill>
                  <a:latin typeface="Quicksand Bold"/>
                </a:rPr>
                <a:t>3</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320713" y="5319713"/>
            <a:ext cx="4967287" cy="4967287"/>
          </a:xfrm>
          <a:custGeom>
            <a:avLst/>
            <a:gdLst/>
            <a:ahLst/>
            <a:cxnLst/>
            <a:rect r="r" b="b" t="t" l="l"/>
            <a:pathLst>
              <a:path h="4967287" w="4967287">
                <a:moveTo>
                  <a:pt x="4967287" y="0"/>
                </a:moveTo>
                <a:lnTo>
                  <a:pt x="0" y="0"/>
                </a:lnTo>
                <a:lnTo>
                  <a:pt x="0" y="4967287"/>
                </a:lnTo>
                <a:lnTo>
                  <a:pt x="4967287" y="4967287"/>
                </a:lnTo>
                <a:lnTo>
                  <a:pt x="496728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1943" y="4220323"/>
            <a:ext cx="7060998" cy="5974690"/>
          </a:xfrm>
          <a:custGeom>
            <a:avLst/>
            <a:gdLst/>
            <a:ahLst/>
            <a:cxnLst/>
            <a:rect r="r" b="b" t="t" l="l"/>
            <a:pathLst>
              <a:path h="5974690" w="7060998">
                <a:moveTo>
                  <a:pt x="0" y="0"/>
                </a:moveTo>
                <a:lnTo>
                  <a:pt x="7060998" y="0"/>
                </a:lnTo>
                <a:lnTo>
                  <a:pt x="7060998" y="5974691"/>
                </a:lnTo>
                <a:lnTo>
                  <a:pt x="0" y="5974691"/>
                </a:lnTo>
                <a:lnTo>
                  <a:pt x="0" y="0"/>
                </a:lnTo>
                <a:close/>
              </a:path>
            </a:pathLst>
          </a:custGeom>
          <a:blipFill>
            <a:blip r:embed="rId4"/>
            <a:stretch>
              <a:fillRect l="0" t="0" r="0" b="0"/>
            </a:stretch>
          </a:blipFill>
        </p:spPr>
      </p:sp>
      <p:sp>
        <p:nvSpPr>
          <p:cNvPr name="Freeform 4" id="4"/>
          <p:cNvSpPr/>
          <p:nvPr/>
        </p:nvSpPr>
        <p:spPr>
          <a:xfrm flipH="false" flipV="false" rot="0">
            <a:off x="0" y="0"/>
            <a:ext cx="7262941" cy="4085404"/>
          </a:xfrm>
          <a:custGeom>
            <a:avLst/>
            <a:gdLst/>
            <a:ahLst/>
            <a:cxnLst/>
            <a:rect r="r" b="b" t="t" l="l"/>
            <a:pathLst>
              <a:path h="4085404" w="7262941">
                <a:moveTo>
                  <a:pt x="0" y="0"/>
                </a:moveTo>
                <a:lnTo>
                  <a:pt x="7262941" y="0"/>
                </a:lnTo>
                <a:lnTo>
                  <a:pt x="7262941" y="4085404"/>
                </a:lnTo>
                <a:lnTo>
                  <a:pt x="0" y="4085404"/>
                </a:lnTo>
                <a:lnTo>
                  <a:pt x="0" y="0"/>
                </a:lnTo>
                <a:close/>
              </a:path>
            </a:pathLst>
          </a:custGeom>
          <a:blipFill>
            <a:blip r:embed="rId5"/>
            <a:stretch>
              <a:fillRect l="0" t="0" r="0" b="0"/>
            </a:stretch>
          </a:blipFill>
        </p:spPr>
      </p:sp>
      <p:sp>
        <p:nvSpPr>
          <p:cNvPr name="TextBox 5" id="5"/>
          <p:cNvSpPr txBox="true"/>
          <p:nvPr/>
        </p:nvSpPr>
        <p:spPr>
          <a:xfrm rot="0">
            <a:off x="9144000" y="952500"/>
            <a:ext cx="8775547" cy="1171575"/>
          </a:xfrm>
          <a:prstGeom prst="rect">
            <a:avLst/>
          </a:prstGeom>
        </p:spPr>
        <p:txBody>
          <a:bodyPr anchor="t" rtlCol="false" tIns="0" lIns="0" bIns="0" rIns="0">
            <a:spAutoFit/>
          </a:bodyPr>
          <a:lstStyle/>
          <a:p>
            <a:pPr algn="l">
              <a:lnSpc>
                <a:spcPts val="8640"/>
              </a:lnSpc>
            </a:pPr>
            <a:r>
              <a:rPr lang="en-US" sz="7200">
                <a:solidFill>
                  <a:srgbClr val="213A63"/>
                </a:solidFill>
                <a:latin typeface="Blogger Bold"/>
              </a:rPr>
              <a:t>1.Project Overview</a:t>
            </a:r>
          </a:p>
        </p:txBody>
      </p:sp>
      <p:sp>
        <p:nvSpPr>
          <p:cNvPr name="TextBox 6" id="6"/>
          <p:cNvSpPr txBox="true"/>
          <p:nvPr/>
        </p:nvSpPr>
        <p:spPr>
          <a:xfrm rot="0">
            <a:off x="9462954" y="2804657"/>
            <a:ext cx="7796346" cy="4366626"/>
          </a:xfrm>
          <a:prstGeom prst="rect">
            <a:avLst/>
          </a:prstGeom>
        </p:spPr>
        <p:txBody>
          <a:bodyPr anchor="t" rtlCol="false" tIns="0" lIns="0" bIns="0" rIns="0">
            <a:spAutoFit/>
          </a:bodyPr>
          <a:lstStyle/>
          <a:p>
            <a:pPr algn="l" marL="0" indent="0" lvl="0">
              <a:lnSpc>
                <a:spcPts val="7028"/>
              </a:lnSpc>
            </a:pPr>
            <a:r>
              <a:rPr lang="en-US" sz="4134">
                <a:solidFill>
                  <a:srgbClr val="213A63"/>
                </a:solidFill>
                <a:latin typeface="Quicksand"/>
              </a:rPr>
              <a:t>Features: User authentication with JWT, private and group chats Technologies used: Python, Flask, MongoDB, Docker</a:t>
            </a:r>
          </a:p>
        </p:txBody>
      </p:sp>
      <p:grpSp>
        <p:nvGrpSpPr>
          <p:cNvPr name="Group 7" id="7"/>
          <p:cNvGrpSpPr/>
          <p:nvPr/>
        </p:nvGrpSpPr>
        <p:grpSpPr>
          <a:xfrm rot="0">
            <a:off x="16405980" y="8509800"/>
            <a:ext cx="1706640" cy="170664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EFE6"/>
            </a:solidFill>
          </p:spPr>
        </p:sp>
        <p:sp>
          <p:nvSpPr>
            <p:cNvPr name="TextBox 9" id="9"/>
            <p:cNvSpPr txBox="true"/>
            <p:nvPr/>
          </p:nvSpPr>
          <p:spPr>
            <a:xfrm>
              <a:off x="76200" y="-19050"/>
              <a:ext cx="660400" cy="755650"/>
            </a:xfrm>
            <a:prstGeom prst="rect">
              <a:avLst/>
            </a:prstGeom>
          </p:spPr>
          <p:txBody>
            <a:bodyPr anchor="ctr" rtlCol="false" tIns="50800" lIns="50800" bIns="50800" rIns="50800"/>
            <a:lstStyle/>
            <a:p>
              <a:pPr algn="ctr">
                <a:lnSpc>
                  <a:spcPts val="6999"/>
                </a:lnSpc>
              </a:pPr>
              <a:r>
                <a:rPr lang="en-US" sz="4999">
                  <a:solidFill>
                    <a:srgbClr val="000000"/>
                  </a:solidFill>
                  <a:latin typeface="Quicksand Bold"/>
                </a:rPr>
                <a:t>4</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320713" y="5319713"/>
            <a:ext cx="4967287" cy="4967287"/>
          </a:xfrm>
          <a:custGeom>
            <a:avLst/>
            <a:gdLst/>
            <a:ahLst/>
            <a:cxnLst/>
            <a:rect r="r" b="b" t="t" l="l"/>
            <a:pathLst>
              <a:path h="4967287" w="4967287">
                <a:moveTo>
                  <a:pt x="4967287" y="0"/>
                </a:moveTo>
                <a:lnTo>
                  <a:pt x="0" y="0"/>
                </a:lnTo>
                <a:lnTo>
                  <a:pt x="0" y="4967287"/>
                </a:lnTo>
                <a:lnTo>
                  <a:pt x="4967287" y="4967287"/>
                </a:lnTo>
                <a:lnTo>
                  <a:pt x="496728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433053" cy="4433053"/>
          </a:xfrm>
          <a:custGeom>
            <a:avLst/>
            <a:gdLst/>
            <a:ahLst/>
            <a:cxnLst/>
            <a:rect r="r" b="b" t="t" l="l"/>
            <a:pathLst>
              <a:path h="4433053" w="4433053">
                <a:moveTo>
                  <a:pt x="0" y="0"/>
                </a:moveTo>
                <a:lnTo>
                  <a:pt x="4433053" y="0"/>
                </a:lnTo>
                <a:lnTo>
                  <a:pt x="4433053" y="4433053"/>
                </a:lnTo>
                <a:lnTo>
                  <a:pt x="0" y="44330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66642" y="524260"/>
            <a:ext cx="5075430" cy="1692267"/>
          </a:xfrm>
          <a:custGeom>
            <a:avLst/>
            <a:gdLst/>
            <a:ahLst/>
            <a:cxnLst/>
            <a:rect r="r" b="b" t="t" l="l"/>
            <a:pathLst>
              <a:path h="1692267" w="5075430">
                <a:moveTo>
                  <a:pt x="0" y="0"/>
                </a:moveTo>
                <a:lnTo>
                  <a:pt x="5075429" y="0"/>
                </a:lnTo>
                <a:lnTo>
                  <a:pt x="5075429" y="1692266"/>
                </a:lnTo>
                <a:lnTo>
                  <a:pt x="0" y="16922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861356" y="-1188103"/>
            <a:ext cx="1878701" cy="1582806"/>
          </a:xfrm>
          <a:custGeom>
            <a:avLst/>
            <a:gdLst/>
            <a:ahLst/>
            <a:cxnLst/>
            <a:rect r="r" b="b" t="t" l="l"/>
            <a:pathLst>
              <a:path h="1582806" w="1878701">
                <a:moveTo>
                  <a:pt x="0" y="0"/>
                </a:moveTo>
                <a:lnTo>
                  <a:pt x="1878702" y="0"/>
                </a:lnTo>
                <a:lnTo>
                  <a:pt x="1878702" y="1582806"/>
                </a:lnTo>
                <a:lnTo>
                  <a:pt x="0" y="15828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792741" y="461378"/>
            <a:ext cx="14702519" cy="1303020"/>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213A63"/>
                </a:solidFill>
                <a:latin typeface="Blogger Bold"/>
              </a:rPr>
              <a:t>2.Project Structure</a:t>
            </a:r>
          </a:p>
        </p:txBody>
      </p:sp>
      <p:sp>
        <p:nvSpPr>
          <p:cNvPr name="TextBox 7" id="7"/>
          <p:cNvSpPr txBox="true"/>
          <p:nvPr/>
        </p:nvSpPr>
        <p:spPr>
          <a:xfrm rot="0">
            <a:off x="2492945" y="2504096"/>
            <a:ext cx="4847853" cy="485775"/>
          </a:xfrm>
          <a:prstGeom prst="rect">
            <a:avLst/>
          </a:prstGeom>
        </p:spPr>
        <p:txBody>
          <a:bodyPr anchor="t" rtlCol="false" tIns="0" lIns="0" bIns="0" rIns="0">
            <a:spAutoFit/>
          </a:bodyPr>
          <a:lstStyle/>
          <a:p>
            <a:pPr algn="ctr" marL="0" indent="0" lvl="0">
              <a:lnSpc>
                <a:spcPts val="4079"/>
              </a:lnSpc>
            </a:pPr>
            <a:r>
              <a:rPr lang="en-US" sz="2400">
                <a:solidFill>
                  <a:srgbClr val="FFFFFF"/>
                </a:solidFill>
                <a:latin typeface="Quicksand Bold"/>
              </a:rPr>
              <a:t>Directory Layout: </a:t>
            </a:r>
          </a:p>
        </p:txBody>
      </p:sp>
      <p:sp>
        <p:nvSpPr>
          <p:cNvPr name="TextBox 8" id="8"/>
          <p:cNvSpPr txBox="true"/>
          <p:nvPr/>
        </p:nvSpPr>
        <p:spPr>
          <a:xfrm rot="0">
            <a:off x="1792741" y="2846996"/>
            <a:ext cx="15011698" cy="6521202"/>
          </a:xfrm>
          <a:prstGeom prst="rect">
            <a:avLst/>
          </a:prstGeom>
        </p:spPr>
        <p:txBody>
          <a:bodyPr anchor="t" rtlCol="false" tIns="0" lIns="0" bIns="0" rIns="0">
            <a:spAutoFit/>
          </a:bodyPr>
          <a:lstStyle/>
          <a:p>
            <a:pPr algn="l">
              <a:lnSpc>
                <a:spcPts val="5191"/>
              </a:lnSpc>
            </a:pPr>
            <a:r>
              <a:rPr lang="en-US" sz="3053">
                <a:solidFill>
                  <a:srgbClr val="213A63"/>
                </a:solidFill>
                <a:latin typeface="Quicksand Bold"/>
              </a:rPr>
              <a:t>1. api: Core application logic handlers</a:t>
            </a:r>
          </a:p>
          <a:p>
            <a:pPr algn="l">
              <a:lnSpc>
                <a:spcPts val="5191"/>
              </a:lnSpc>
            </a:pPr>
            <a:r>
              <a:rPr lang="en-US" sz="3053">
                <a:solidFill>
                  <a:srgbClr val="213A63"/>
                </a:solidFill>
                <a:latin typeface="Quicksand Bold"/>
              </a:rPr>
              <a:t>2. handlers: </a:t>
            </a:r>
            <a:r>
              <a:rPr lang="en-US" sz="3053">
                <a:solidFill>
                  <a:srgbClr val="213A63"/>
                </a:solidFill>
                <a:latin typeface="Quicksand Bold"/>
              </a:rPr>
              <a:t>Manage interactions with the database </a:t>
            </a:r>
          </a:p>
          <a:p>
            <a:pPr algn="l">
              <a:lnSpc>
                <a:spcPts val="5191"/>
              </a:lnSpc>
            </a:pPr>
            <a:r>
              <a:rPr lang="en-US" sz="3053">
                <a:solidFill>
                  <a:srgbClr val="213A63"/>
                </a:solidFill>
                <a:latin typeface="Quicksand Bold"/>
              </a:rPr>
              <a:t>3. models: Define data models </a:t>
            </a:r>
          </a:p>
          <a:p>
            <a:pPr algn="l">
              <a:lnSpc>
                <a:spcPts val="5191"/>
              </a:lnSpc>
            </a:pPr>
            <a:r>
              <a:rPr lang="en-US" sz="3053">
                <a:solidFill>
                  <a:srgbClr val="213A63"/>
                </a:solidFill>
                <a:latin typeface="Quicksand Bold"/>
              </a:rPr>
              <a:t>4. routes: Define API routes </a:t>
            </a:r>
          </a:p>
          <a:p>
            <a:pPr algn="l">
              <a:lnSpc>
                <a:spcPts val="5191"/>
              </a:lnSpc>
            </a:pPr>
            <a:r>
              <a:rPr lang="en-US" sz="3053">
                <a:solidFill>
                  <a:srgbClr val="213A63"/>
                </a:solidFill>
                <a:latin typeface="Quicksand Bold"/>
              </a:rPr>
              <a:t>6. services: Implement socket server and client </a:t>
            </a:r>
          </a:p>
          <a:p>
            <a:pPr algn="l">
              <a:lnSpc>
                <a:spcPts val="5191"/>
              </a:lnSpc>
            </a:pPr>
            <a:r>
              <a:rPr lang="en-US" sz="3053">
                <a:solidFill>
                  <a:srgbClr val="213A63"/>
                </a:solidFill>
                <a:latin typeface="Quicksand Bold"/>
              </a:rPr>
              <a:t>7. utils: Utility functions and database connection setup data_socketProject_db</a:t>
            </a:r>
          </a:p>
          <a:p>
            <a:pPr algn="l">
              <a:lnSpc>
                <a:spcPts val="5191"/>
              </a:lnSpc>
            </a:pPr>
            <a:r>
              <a:rPr lang="en-US" sz="3053">
                <a:solidFill>
                  <a:srgbClr val="213A63"/>
                </a:solidFill>
                <a:latin typeface="Quicksand Bold"/>
              </a:rPr>
              <a:t>Directory for MongoDB data </a:t>
            </a:r>
          </a:p>
          <a:p>
            <a:pPr algn="l">
              <a:lnSpc>
                <a:spcPts val="5191"/>
              </a:lnSpc>
            </a:pPr>
            <a:r>
              <a:rPr lang="en-US" sz="3053">
                <a:solidFill>
                  <a:srgbClr val="213A63"/>
                </a:solidFill>
                <a:latin typeface="Quicksand Bold"/>
              </a:rPr>
              <a:t>8. settings.py: Configuration settings </a:t>
            </a:r>
          </a:p>
          <a:p>
            <a:pPr algn="l">
              <a:lnSpc>
                <a:spcPts val="5191"/>
              </a:lnSpc>
            </a:pPr>
            <a:r>
              <a:rPr lang="en-US" sz="3053">
                <a:solidFill>
                  <a:srgbClr val="213A63"/>
                </a:solidFill>
                <a:latin typeface="Quicksand Bold"/>
              </a:rPr>
              <a:t>9. main.py: Entry point for the API and socket server </a:t>
            </a:r>
          </a:p>
          <a:p>
            <a:pPr algn="l" marL="0" indent="0" lvl="0">
              <a:lnSpc>
                <a:spcPts val="5191"/>
              </a:lnSpc>
            </a:pPr>
            <a:r>
              <a:rPr lang="en-US" sz="3053">
                <a:solidFill>
                  <a:srgbClr val="213A63"/>
                </a:solidFill>
                <a:latin typeface="Quicksand Bold"/>
              </a:rPr>
              <a:t>10. docker-compose.yaml: Docker configuration for MongoDB</a:t>
            </a:r>
          </a:p>
        </p:txBody>
      </p:sp>
      <p:sp>
        <p:nvSpPr>
          <p:cNvPr name="TextBox 9" id="9"/>
          <p:cNvSpPr txBox="true"/>
          <p:nvPr/>
        </p:nvSpPr>
        <p:spPr>
          <a:xfrm rot="0">
            <a:off x="2216526" y="1871674"/>
            <a:ext cx="6445895" cy="906145"/>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Directory Layout:</a:t>
            </a:r>
          </a:p>
        </p:txBody>
      </p:sp>
      <p:grpSp>
        <p:nvGrpSpPr>
          <p:cNvPr name="Group 10" id="10"/>
          <p:cNvGrpSpPr/>
          <p:nvPr/>
        </p:nvGrpSpPr>
        <p:grpSpPr>
          <a:xfrm rot="0">
            <a:off x="16405980" y="8509800"/>
            <a:ext cx="1706640" cy="170664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EFE6"/>
            </a:solidFill>
          </p:spPr>
        </p:sp>
        <p:sp>
          <p:nvSpPr>
            <p:cNvPr name="TextBox 12" id="12"/>
            <p:cNvSpPr txBox="true"/>
            <p:nvPr/>
          </p:nvSpPr>
          <p:spPr>
            <a:xfrm>
              <a:off x="76200" y="-19050"/>
              <a:ext cx="660400" cy="755650"/>
            </a:xfrm>
            <a:prstGeom prst="rect">
              <a:avLst/>
            </a:prstGeom>
          </p:spPr>
          <p:txBody>
            <a:bodyPr anchor="ctr" rtlCol="false" tIns="50800" lIns="50800" bIns="50800" rIns="50800"/>
            <a:lstStyle/>
            <a:p>
              <a:pPr algn="ctr">
                <a:lnSpc>
                  <a:spcPts val="6999"/>
                </a:lnSpc>
              </a:pPr>
              <a:r>
                <a:rPr lang="en-US" sz="4999">
                  <a:solidFill>
                    <a:srgbClr val="000000"/>
                  </a:solidFill>
                  <a:latin typeface="Quicksand Bold"/>
                </a:rPr>
                <a:t>5</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3320713" y="5319713"/>
            <a:ext cx="4967287" cy="4967287"/>
          </a:xfrm>
          <a:custGeom>
            <a:avLst/>
            <a:gdLst/>
            <a:ahLst/>
            <a:cxnLst/>
            <a:rect r="r" b="b" t="t" l="l"/>
            <a:pathLst>
              <a:path h="4967287" w="4967287">
                <a:moveTo>
                  <a:pt x="4967287" y="0"/>
                </a:moveTo>
                <a:lnTo>
                  <a:pt x="0" y="0"/>
                </a:lnTo>
                <a:lnTo>
                  <a:pt x="0" y="4967287"/>
                </a:lnTo>
                <a:lnTo>
                  <a:pt x="4967287" y="4967287"/>
                </a:lnTo>
                <a:lnTo>
                  <a:pt x="496728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4433053" cy="4433053"/>
          </a:xfrm>
          <a:custGeom>
            <a:avLst/>
            <a:gdLst/>
            <a:ahLst/>
            <a:cxnLst/>
            <a:rect r="r" b="b" t="t" l="l"/>
            <a:pathLst>
              <a:path h="4433053" w="4433053">
                <a:moveTo>
                  <a:pt x="0" y="0"/>
                </a:moveTo>
                <a:lnTo>
                  <a:pt x="4433053" y="0"/>
                </a:lnTo>
                <a:lnTo>
                  <a:pt x="4433053" y="4433053"/>
                </a:lnTo>
                <a:lnTo>
                  <a:pt x="0" y="44330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861356" y="-1188103"/>
            <a:ext cx="1878701" cy="1582806"/>
          </a:xfrm>
          <a:custGeom>
            <a:avLst/>
            <a:gdLst/>
            <a:ahLst/>
            <a:cxnLst/>
            <a:rect r="r" b="b" t="t" l="l"/>
            <a:pathLst>
              <a:path h="1582806" w="1878701">
                <a:moveTo>
                  <a:pt x="0" y="0"/>
                </a:moveTo>
                <a:lnTo>
                  <a:pt x="1878702" y="0"/>
                </a:lnTo>
                <a:lnTo>
                  <a:pt x="1878702" y="1582806"/>
                </a:lnTo>
                <a:lnTo>
                  <a:pt x="0" y="15828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0" y="2040623"/>
            <a:ext cx="5978264" cy="3362774"/>
          </a:xfrm>
          <a:custGeom>
            <a:avLst/>
            <a:gdLst/>
            <a:ahLst/>
            <a:cxnLst/>
            <a:rect r="r" b="b" t="t" l="l"/>
            <a:pathLst>
              <a:path h="3362774" w="5978264">
                <a:moveTo>
                  <a:pt x="0" y="0"/>
                </a:moveTo>
                <a:lnTo>
                  <a:pt x="5978264" y="0"/>
                </a:lnTo>
                <a:lnTo>
                  <a:pt x="5978264" y="3362773"/>
                </a:lnTo>
                <a:lnTo>
                  <a:pt x="0" y="3362773"/>
                </a:lnTo>
                <a:lnTo>
                  <a:pt x="0" y="0"/>
                </a:lnTo>
                <a:close/>
              </a:path>
            </a:pathLst>
          </a:custGeom>
          <a:blipFill>
            <a:blip r:embed="rId8"/>
            <a:stretch>
              <a:fillRect l="0" t="0" r="0" b="0"/>
            </a:stretch>
          </a:blipFill>
        </p:spPr>
      </p:sp>
      <p:sp>
        <p:nvSpPr>
          <p:cNvPr name="Freeform 6" id="6"/>
          <p:cNvSpPr/>
          <p:nvPr/>
        </p:nvSpPr>
        <p:spPr>
          <a:xfrm flipH="false" flipV="false" rot="0">
            <a:off x="4953599" y="2040623"/>
            <a:ext cx="5370659" cy="3580440"/>
          </a:xfrm>
          <a:custGeom>
            <a:avLst/>
            <a:gdLst/>
            <a:ahLst/>
            <a:cxnLst/>
            <a:rect r="r" b="b" t="t" l="l"/>
            <a:pathLst>
              <a:path h="3580440" w="5370659">
                <a:moveTo>
                  <a:pt x="0" y="0"/>
                </a:moveTo>
                <a:lnTo>
                  <a:pt x="5370660" y="0"/>
                </a:lnTo>
                <a:lnTo>
                  <a:pt x="5370660" y="3580439"/>
                </a:lnTo>
                <a:lnTo>
                  <a:pt x="0" y="3580439"/>
                </a:lnTo>
                <a:lnTo>
                  <a:pt x="0" y="0"/>
                </a:lnTo>
                <a:close/>
              </a:path>
            </a:pathLst>
          </a:custGeom>
          <a:blipFill>
            <a:blip r:embed="rId9"/>
            <a:stretch>
              <a:fillRect l="0" t="0" r="0" b="0"/>
            </a:stretch>
          </a:blipFill>
        </p:spPr>
      </p:sp>
      <p:sp>
        <p:nvSpPr>
          <p:cNvPr name="Freeform 7" id="7"/>
          <p:cNvSpPr/>
          <p:nvPr/>
        </p:nvSpPr>
        <p:spPr>
          <a:xfrm flipH="false" flipV="false" rot="0">
            <a:off x="10324259" y="1974704"/>
            <a:ext cx="6212643" cy="3494611"/>
          </a:xfrm>
          <a:custGeom>
            <a:avLst/>
            <a:gdLst/>
            <a:ahLst/>
            <a:cxnLst/>
            <a:rect r="r" b="b" t="t" l="l"/>
            <a:pathLst>
              <a:path h="3494611" w="6212643">
                <a:moveTo>
                  <a:pt x="0" y="0"/>
                </a:moveTo>
                <a:lnTo>
                  <a:pt x="6212642" y="0"/>
                </a:lnTo>
                <a:lnTo>
                  <a:pt x="6212642" y="3494611"/>
                </a:lnTo>
                <a:lnTo>
                  <a:pt x="0" y="3494611"/>
                </a:lnTo>
                <a:lnTo>
                  <a:pt x="0" y="0"/>
                </a:lnTo>
                <a:close/>
              </a:path>
            </a:pathLst>
          </a:custGeom>
          <a:blipFill>
            <a:blip r:embed="rId10"/>
            <a:stretch>
              <a:fillRect l="0" t="0" r="0" b="0"/>
            </a:stretch>
          </a:blipFill>
        </p:spPr>
      </p:sp>
      <p:sp>
        <p:nvSpPr>
          <p:cNvPr name="Freeform 8" id="8"/>
          <p:cNvSpPr/>
          <p:nvPr/>
        </p:nvSpPr>
        <p:spPr>
          <a:xfrm flipH="false" flipV="false" rot="0">
            <a:off x="1028700" y="5997758"/>
            <a:ext cx="3611197" cy="3611197"/>
          </a:xfrm>
          <a:custGeom>
            <a:avLst/>
            <a:gdLst/>
            <a:ahLst/>
            <a:cxnLst/>
            <a:rect r="r" b="b" t="t" l="l"/>
            <a:pathLst>
              <a:path h="3611197" w="3611197">
                <a:moveTo>
                  <a:pt x="0" y="0"/>
                </a:moveTo>
                <a:lnTo>
                  <a:pt x="3611197" y="0"/>
                </a:lnTo>
                <a:lnTo>
                  <a:pt x="3611197" y="3611197"/>
                </a:lnTo>
                <a:lnTo>
                  <a:pt x="0" y="3611197"/>
                </a:lnTo>
                <a:lnTo>
                  <a:pt x="0" y="0"/>
                </a:lnTo>
                <a:close/>
              </a:path>
            </a:pathLst>
          </a:custGeom>
          <a:blipFill>
            <a:blip r:embed="rId11"/>
            <a:stretch>
              <a:fillRect l="0" t="0" r="0" b="0"/>
            </a:stretch>
          </a:blipFill>
        </p:spPr>
      </p:sp>
      <p:sp>
        <p:nvSpPr>
          <p:cNvPr name="TextBox 9" id="9"/>
          <p:cNvSpPr txBox="true"/>
          <p:nvPr/>
        </p:nvSpPr>
        <p:spPr>
          <a:xfrm rot="0">
            <a:off x="3908576" y="213728"/>
            <a:ext cx="13243039" cy="2315549"/>
          </a:xfrm>
          <a:prstGeom prst="rect">
            <a:avLst/>
          </a:prstGeom>
        </p:spPr>
        <p:txBody>
          <a:bodyPr anchor="t" rtlCol="false" tIns="0" lIns="0" bIns="0" rIns="0">
            <a:spAutoFit/>
          </a:bodyPr>
          <a:lstStyle/>
          <a:p>
            <a:pPr algn="ctr" marL="0" indent="0" lvl="0">
              <a:lnSpc>
                <a:spcPts val="9079"/>
              </a:lnSpc>
              <a:spcBef>
                <a:spcPct val="0"/>
              </a:spcBef>
            </a:pPr>
            <a:r>
              <a:rPr lang="en-US" sz="6485">
                <a:solidFill>
                  <a:srgbClr val="213A63"/>
                </a:solidFill>
                <a:latin typeface="Blogger Bold"/>
              </a:rPr>
              <a:t>languages, frameworks, libraries, environments.</a:t>
            </a:r>
          </a:p>
        </p:txBody>
      </p:sp>
      <p:sp>
        <p:nvSpPr>
          <p:cNvPr name="TextBox 10" id="10"/>
          <p:cNvSpPr txBox="true"/>
          <p:nvPr/>
        </p:nvSpPr>
        <p:spPr>
          <a:xfrm rot="0">
            <a:off x="5255834" y="5253038"/>
            <a:ext cx="10548522" cy="4780915"/>
          </a:xfrm>
          <a:prstGeom prst="rect">
            <a:avLst/>
          </a:prstGeom>
        </p:spPr>
        <p:txBody>
          <a:bodyPr anchor="t" rtlCol="false" tIns="0" lIns="0" bIns="0" rIns="0">
            <a:spAutoFit/>
          </a:bodyPr>
          <a:lstStyle/>
          <a:p>
            <a:pPr algn="ctr">
              <a:lnSpc>
                <a:spcPts val="4759"/>
              </a:lnSpc>
            </a:pPr>
            <a:r>
              <a:rPr lang="en-US" sz="3399">
                <a:solidFill>
                  <a:srgbClr val="213A63"/>
                </a:solidFill>
                <a:latin typeface="Noto Serif Display"/>
              </a:rPr>
              <a:t>MongoDB: User Data Storage, Authentication Data Storage, Database Connection.</a:t>
            </a:r>
          </a:p>
          <a:p>
            <a:pPr algn="ctr">
              <a:lnSpc>
                <a:spcPts val="4759"/>
              </a:lnSpc>
            </a:pPr>
            <a:r>
              <a:rPr lang="en-US" sz="3399">
                <a:solidFill>
                  <a:srgbClr val="213A63"/>
                </a:solidFill>
                <a:latin typeface="Noto Serif Display"/>
              </a:rPr>
              <a:t>Flask: API Endpoints, Request Handling, JWT Handling.</a:t>
            </a:r>
          </a:p>
          <a:p>
            <a:pPr algn="ctr">
              <a:lnSpc>
                <a:spcPts val="4759"/>
              </a:lnSpc>
            </a:pPr>
            <a:r>
              <a:rPr lang="en-US" sz="3399">
                <a:solidFill>
                  <a:srgbClr val="213A63"/>
                </a:solidFill>
                <a:latin typeface="Noto Serif Display"/>
              </a:rPr>
              <a:t>Docker: Environment Consistency, Scalability.</a:t>
            </a:r>
          </a:p>
          <a:p>
            <a:pPr algn="ctr">
              <a:lnSpc>
                <a:spcPts val="4759"/>
              </a:lnSpc>
            </a:pPr>
            <a:r>
              <a:rPr lang="en-US" sz="3399">
                <a:solidFill>
                  <a:srgbClr val="213A63"/>
                </a:solidFill>
                <a:latin typeface="Noto Serif Display"/>
              </a:rPr>
              <a:t>Python: Socket Programming, Multithreading, JWT Authentication</a:t>
            </a:r>
          </a:p>
          <a:p>
            <a:pPr algn="ctr">
              <a:lnSpc>
                <a:spcPts val="4759"/>
              </a:lnSpc>
            </a:pPr>
          </a:p>
        </p:txBody>
      </p:sp>
      <p:grpSp>
        <p:nvGrpSpPr>
          <p:cNvPr name="Group 11" id="11"/>
          <p:cNvGrpSpPr/>
          <p:nvPr/>
        </p:nvGrpSpPr>
        <p:grpSpPr>
          <a:xfrm rot="0">
            <a:off x="16405980" y="8509800"/>
            <a:ext cx="1706640" cy="170664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EFE6"/>
            </a:solidFill>
          </p:spPr>
        </p:sp>
        <p:sp>
          <p:nvSpPr>
            <p:cNvPr name="TextBox 13" id="13"/>
            <p:cNvSpPr txBox="true"/>
            <p:nvPr/>
          </p:nvSpPr>
          <p:spPr>
            <a:xfrm>
              <a:off x="76200" y="-19050"/>
              <a:ext cx="660400" cy="755650"/>
            </a:xfrm>
            <a:prstGeom prst="rect">
              <a:avLst/>
            </a:prstGeom>
          </p:spPr>
          <p:txBody>
            <a:bodyPr anchor="ctr" rtlCol="false" tIns="50800" lIns="50800" bIns="50800" rIns="50800"/>
            <a:lstStyle/>
            <a:p>
              <a:pPr algn="ctr">
                <a:lnSpc>
                  <a:spcPts val="6999"/>
                </a:lnSpc>
              </a:pPr>
              <a:r>
                <a:rPr lang="en-US" sz="4999">
                  <a:solidFill>
                    <a:srgbClr val="000000"/>
                  </a:solidFill>
                  <a:latin typeface="Quicksand Bold"/>
                </a:rPr>
                <a:t>6</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858676" y="2708745"/>
            <a:ext cx="5246370" cy="5556885"/>
            <a:chOff x="0" y="0"/>
            <a:chExt cx="812800" cy="860907"/>
          </a:xfrm>
        </p:grpSpPr>
        <p:sp>
          <p:nvSpPr>
            <p:cNvPr name="Freeform 3" id="3"/>
            <p:cNvSpPr/>
            <p:nvPr/>
          </p:nvSpPr>
          <p:spPr>
            <a:xfrm flipH="false" flipV="false" rot="0">
              <a:off x="0" y="0"/>
              <a:ext cx="812800" cy="860907"/>
            </a:xfrm>
            <a:custGeom>
              <a:avLst/>
              <a:gdLst/>
              <a:ahLst/>
              <a:cxnLst/>
              <a:rect r="r" b="b" t="t" l="l"/>
              <a:pathLst>
                <a:path h="860907" w="812800">
                  <a:moveTo>
                    <a:pt x="0" y="0"/>
                  </a:moveTo>
                  <a:lnTo>
                    <a:pt x="812800" y="0"/>
                  </a:lnTo>
                  <a:lnTo>
                    <a:pt x="812800" y="860907"/>
                  </a:lnTo>
                  <a:lnTo>
                    <a:pt x="0" y="860907"/>
                  </a:lnTo>
                  <a:close/>
                </a:path>
              </a:pathLst>
            </a:custGeom>
            <a:blipFill>
              <a:blip r:embed="rId2"/>
              <a:stretch>
                <a:fillRect l="-83245" t="0" r="-21923" b="0"/>
              </a:stretch>
            </a:blipFill>
          </p:spPr>
        </p:sp>
      </p:grpSp>
      <p:grpSp>
        <p:nvGrpSpPr>
          <p:cNvPr name="Group 4" id="4"/>
          <p:cNvGrpSpPr/>
          <p:nvPr/>
        </p:nvGrpSpPr>
        <p:grpSpPr>
          <a:xfrm rot="0">
            <a:off x="10860353" y="-4141"/>
            <a:ext cx="4177116" cy="2331885"/>
            <a:chOff x="0" y="0"/>
            <a:chExt cx="1100146" cy="614159"/>
          </a:xfrm>
        </p:grpSpPr>
        <p:sp>
          <p:nvSpPr>
            <p:cNvPr name="Freeform 5" id="5"/>
            <p:cNvSpPr/>
            <p:nvPr/>
          </p:nvSpPr>
          <p:spPr>
            <a:xfrm flipH="false" flipV="false" rot="0">
              <a:off x="0" y="0"/>
              <a:ext cx="1100146" cy="614159"/>
            </a:xfrm>
            <a:custGeom>
              <a:avLst/>
              <a:gdLst/>
              <a:ahLst/>
              <a:cxnLst/>
              <a:rect r="r" b="b" t="t" l="l"/>
              <a:pathLst>
                <a:path h="614159" w="1100146">
                  <a:moveTo>
                    <a:pt x="0" y="0"/>
                  </a:moveTo>
                  <a:lnTo>
                    <a:pt x="1100146" y="0"/>
                  </a:lnTo>
                  <a:lnTo>
                    <a:pt x="1100146" y="614159"/>
                  </a:lnTo>
                  <a:lnTo>
                    <a:pt x="0" y="614159"/>
                  </a:lnTo>
                  <a:close/>
                </a:path>
              </a:pathLst>
            </a:custGeom>
            <a:solidFill>
              <a:srgbClr val="18BEEB"/>
            </a:solidFill>
          </p:spPr>
        </p:sp>
        <p:sp>
          <p:nvSpPr>
            <p:cNvPr name="TextBox 6" id="6"/>
            <p:cNvSpPr txBox="true"/>
            <p:nvPr/>
          </p:nvSpPr>
          <p:spPr>
            <a:xfrm>
              <a:off x="0" y="-57150"/>
              <a:ext cx="1100146" cy="671309"/>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15439197" y="0"/>
            <a:ext cx="2848803" cy="2331885"/>
            <a:chOff x="0" y="0"/>
            <a:chExt cx="750302" cy="614159"/>
          </a:xfrm>
        </p:grpSpPr>
        <p:sp>
          <p:nvSpPr>
            <p:cNvPr name="Freeform 8" id="8"/>
            <p:cNvSpPr/>
            <p:nvPr/>
          </p:nvSpPr>
          <p:spPr>
            <a:xfrm flipH="false" flipV="false" rot="0">
              <a:off x="0" y="0"/>
              <a:ext cx="750302" cy="614159"/>
            </a:xfrm>
            <a:custGeom>
              <a:avLst/>
              <a:gdLst/>
              <a:ahLst/>
              <a:cxnLst/>
              <a:rect r="r" b="b" t="t" l="l"/>
              <a:pathLst>
                <a:path h="614159" w="750302">
                  <a:moveTo>
                    <a:pt x="0" y="0"/>
                  </a:moveTo>
                  <a:lnTo>
                    <a:pt x="750302" y="0"/>
                  </a:lnTo>
                  <a:lnTo>
                    <a:pt x="750302" y="614159"/>
                  </a:lnTo>
                  <a:lnTo>
                    <a:pt x="0" y="614159"/>
                  </a:lnTo>
                  <a:close/>
                </a:path>
              </a:pathLst>
            </a:custGeom>
            <a:solidFill>
              <a:srgbClr val="F36322"/>
            </a:solidFill>
          </p:spPr>
        </p:sp>
        <p:sp>
          <p:nvSpPr>
            <p:cNvPr name="TextBox 9" id="9"/>
            <p:cNvSpPr txBox="true"/>
            <p:nvPr/>
          </p:nvSpPr>
          <p:spPr>
            <a:xfrm>
              <a:off x="0" y="-57150"/>
              <a:ext cx="750302" cy="671309"/>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16507034" y="2708745"/>
            <a:ext cx="1780966" cy="3779520"/>
            <a:chOff x="0" y="0"/>
            <a:chExt cx="469061" cy="995429"/>
          </a:xfrm>
        </p:grpSpPr>
        <p:sp>
          <p:nvSpPr>
            <p:cNvPr name="Freeform 11" id="11"/>
            <p:cNvSpPr/>
            <p:nvPr/>
          </p:nvSpPr>
          <p:spPr>
            <a:xfrm flipH="false" flipV="false" rot="0">
              <a:off x="0" y="0"/>
              <a:ext cx="469061" cy="995429"/>
            </a:xfrm>
            <a:custGeom>
              <a:avLst/>
              <a:gdLst/>
              <a:ahLst/>
              <a:cxnLst/>
              <a:rect r="r" b="b" t="t" l="l"/>
              <a:pathLst>
                <a:path h="995429" w="469061">
                  <a:moveTo>
                    <a:pt x="0" y="0"/>
                  </a:moveTo>
                  <a:lnTo>
                    <a:pt x="469061" y="0"/>
                  </a:lnTo>
                  <a:lnTo>
                    <a:pt x="469061" y="995429"/>
                  </a:lnTo>
                  <a:lnTo>
                    <a:pt x="0" y="995429"/>
                  </a:lnTo>
                  <a:close/>
                </a:path>
              </a:pathLst>
            </a:custGeom>
            <a:solidFill>
              <a:srgbClr val="F4B8C8"/>
            </a:solidFill>
          </p:spPr>
        </p:sp>
        <p:sp>
          <p:nvSpPr>
            <p:cNvPr name="TextBox 12" id="12"/>
            <p:cNvSpPr txBox="true"/>
            <p:nvPr/>
          </p:nvSpPr>
          <p:spPr>
            <a:xfrm>
              <a:off x="0" y="-57150"/>
              <a:ext cx="469061" cy="1052579"/>
            </a:xfrm>
            <a:prstGeom prst="rect">
              <a:avLst/>
            </a:prstGeom>
          </p:spPr>
          <p:txBody>
            <a:bodyPr anchor="ctr" rtlCol="false" tIns="50800" lIns="50800" bIns="50800" rIns="50800"/>
            <a:lstStyle/>
            <a:p>
              <a:pPr algn="ctr">
                <a:lnSpc>
                  <a:spcPts val="3359"/>
                </a:lnSpc>
              </a:pPr>
            </a:p>
          </p:txBody>
        </p:sp>
      </p:grpSp>
      <p:grpSp>
        <p:nvGrpSpPr>
          <p:cNvPr name="Group 13" id="13"/>
          <p:cNvGrpSpPr/>
          <p:nvPr/>
        </p:nvGrpSpPr>
        <p:grpSpPr>
          <a:xfrm rot="0">
            <a:off x="16507034" y="6850215"/>
            <a:ext cx="1780966" cy="1415415"/>
            <a:chOff x="0" y="0"/>
            <a:chExt cx="469061" cy="372784"/>
          </a:xfrm>
        </p:grpSpPr>
        <p:sp>
          <p:nvSpPr>
            <p:cNvPr name="Freeform 14" id="14"/>
            <p:cNvSpPr/>
            <p:nvPr/>
          </p:nvSpPr>
          <p:spPr>
            <a:xfrm flipH="false" flipV="false" rot="0">
              <a:off x="0" y="0"/>
              <a:ext cx="469061" cy="372784"/>
            </a:xfrm>
            <a:custGeom>
              <a:avLst/>
              <a:gdLst/>
              <a:ahLst/>
              <a:cxnLst/>
              <a:rect r="r" b="b" t="t" l="l"/>
              <a:pathLst>
                <a:path h="372784" w="469061">
                  <a:moveTo>
                    <a:pt x="0" y="0"/>
                  </a:moveTo>
                  <a:lnTo>
                    <a:pt x="469061" y="0"/>
                  </a:lnTo>
                  <a:lnTo>
                    <a:pt x="469061" y="372784"/>
                  </a:lnTo>
                  <a:lnTo>
                    <a:pt x="0" y="372784"/>
                  </a:lnTo>
                  <a:close/>
                </a:path>
              </a:pathLst>
            </a:custGeom>
            <a:solidFill>
              <a:srgbClr val="F2B60E"/>
            </a:solidFill>
          </p:spPr>
        </p:sp>
        <p:sp>
          <p:nvSpPr>
            <p:cNvPr name="TextBox 15" id="15"/>
            <p:cNvSpPr txBox="true"/>
            <p:nvPr/>
          </p:nvSpPr>
          <p:spPr>
            <a:xfrm>
              <a:off x="0" y="-57150"/>
              <a:ext cx="469061" cy="429934"/>
            </a:xfrm>
            <a:prstGeom prst="rect">
              <a:avLst/>
            </a:prstGeom>
          </p:spPr>
          <p:txBody>
            <a:bodyPr anchor="ctr" rtlCol="false" tIns="50800" lIns="50800" bIns="50800" rIns="50800"/>
            <a:lstStyle/>
            <a:p>
              <a:pPr algn="ctr">
                <a:lnSpc>
                  <a:spcPts val="3359"/>
                </a:lnSpc>
              </a:pPr>
            </a:p>
          </p:txBody>
        </p:sp>
      </p:grpSp>
      <p:grpSp>
        <p:nvGrpSpPr>
          <p:cNvPr name="Group 16" id="16"/>
          <p:cNvGrpSpPr/>
          <p:nvPr/>
        </p:nvGrpSpPr>
        <p:grpSpPr>
          <a:xfrm rot="0">
            <a:off x="10858676" y="8646630"/>
            <a:ext cx="5246370" cy="1640370"/>
            <a:chOff x="0" y="0"/>
            <a:chExt cx="1381760" cy="432032"/>
          </a:xfrm>
        </p:grpSpPr>
        <p:sp>
          <p:nvSpPr>
            <p:cNvPr name="Freeform 17" id="17"/>
            <p:cNvSpPr/>
            <p:nvPr/>
          </p:nvSpPr>
          <p:spPr>
            <a:xfrm flipH="false" flipV="false" rot="0">
              <a:off x="0" y="0"/>
              <a:ext cx="1381760" cy="432032"/>
            </a:xfrm>
            <a:custGeom>
              <a:avLst/>
              <a:gdLst/>
              <a:ahLst/>
              <a:cxnLst/>
              <a:rect r="r" b="b" t="t" l="l"/>
              <a:pathLst>
                <a:path h="432032" w="1381760">
                  <a:moveTo>
                    <a:pt x="0" y="0"/>
                  </a:moveTo>
                  <a:lnTo>
                    <a:pt x="1381760" y="0"/>
                  </a:lnTo>
                  <a:lnTo>
                    <a:pt x="1381760" y="432032"/>
                  </a:lnTo>
                  <a:lnTo>
                    <a:pt x="0" y="432032"/>
                  </a:lnTo>
                  <a:close/>
                </a:path>
              </a:pathLst>
            </a:custGeom>
            <a:solidFill>
              <a:srgbClr val="059F67"/>
            </a:solidFill>
          </p:spPr>
        </p:sp>
        <p:sp>
          <p:nvSpPr>
            <p:cNvPr name="TextBox 18" id="18"/>
            <p:cNvSpPr txBox="true"/>
            <p:nvPr/>
          </p:nvSpPr>
          <p:spPr>
            <a:xfrm>
              <a:off x="0" y="-57150"/>
              <a:ext cx="1381760" cy="489182"/>
            </a:xfrm>
            <a:prstGeom prst="rect">
              <a:avLst/>
            </a:prstGeom>
          </p:spPr>
          <p:txBody>
            <a:bodyPr anchor="ctr" rtlCol="false" tIns="50800" lIns="50800" bIns="50800" rIns="50800"/>
            <a:lstStyle/>
            <a:p>
              <a:pPr algn="ctr">
                <a:lnSpc>
                  <a:spcPts val="3359"/>
                </a:lnSpc>
              </a:pPr>
            </a:p>
          </p:txBody>
        </p:sp>
      </p:grpSp>
      <p:grpSp>
        <p:nvGrpSpPr>
          <p:cNvPr name="Group 19" id="19"/>
          <p:cNvGrpSpPr/>
          <p:nvPr/>
        </p:nvGrpSpPr>
        <p:grpSpPr>
          <a:xfrm rot="0">
            <a:off x="16507034" y="8646630"/>
            <a:ext cx="1780966" cy="1640370"/>
            <a:chOff x="0" y="0"/>
            <a:chExt cx="469061" cy="432032"/>
          </a:xfrm>
        </p:grpSpPr>
        <p:sp>
          <p:nvSpPr>
            <p:cNvPr name="Freeform 20" id="20"/>
            <p:cNvSpPr/>
            <p:nvPr/>
          </p:nvSpPr>
          <p:spPr>
            <a:xfrm flipH="false" flipV="false" rot="0">
              <a:off x="0" y="0"/>
              <a:ext cx="469061" cy="432032"/>
            </a:xfrm>
            <a:custGeom>
              <a:avLst/>
              <a:gdLst/>
              <a:ahLst/>
              <a:cxnLst/>
              <a:rect r="r" b="b" t="t" l="l"/>
              <a:pathLst>
                <a:path h="432032" w="469061">
                  <a:moveTo>
                    <a:pt x="0" y="0"/>
                  </a:moveTo>
                  <a:lnTo>
                    <a:pt x="469061" y="0"/>
                  </a:lnTo>
                  <a:lnTo>
                    <a:pt x="469061" y="432032"/>
                  </a:lnTo>
                  <a:lnTo>
                    <a:pt x="0" y="432032"/>
                  </a:lnTo>
                  <a:close/>
                </a:path>
              </a:pathLst>
            </a:custGeom>
            <a:solidFill>
              <a:srgbClr val="427BAA"/>
            </a:solidFill>
          </p:spPr>
        </p:sp>
        <p:sp>
          <p:nvSpPr>
            <p:cNvPr name="TextBox 21" id="21"/>
            <p:cNvSpPr txBox="true"/>
            <p:nvPr/>
          </p:nvSpPr>
          <p:spPr>
            <a:xfrm>
              <a:off x="0" y="-57150"/>
              <a:ext cx="469061" cy="489182"/>
            </a:xfrm>
            <a:prstGeom prst="rect">
              <a:avLst/>
            </a:prstGeom>
          </p:spPr>
          <p:txBody>
            <a:bodyPr anchor="ctr" rtlCol="false" tIns="50800" lIns="50800" bIns="50800" rIns="50800"/>
            <a:lstStyle/>
            <a:p>
              <a:pPr algn="ctr">
                <a:lnSpc>
                  <a:spcPts val="3359"/>
                </a:lnSpc>
              </a:pPr>
            </a:p>
          </p:txBody>
        </p:sp>
      </p:grpSp>
      <p:grpSp>
        <p:nvGrpSpPr>
          <p:cNvPr name="Group 22" id="22"/>
          <p:cNvGrpSpPr/>
          <p:nvPr/>
        </p:nvGrpSpPr>
        <p:grpSpPr>
          <a:xfrm rot="0">
            <a:off x="8772578" y="-4141"/>
            <a:ext cx="1686048" cy="2331885"/>
            <a:chOff x="0" y="0"/>
            <a:chExt cx="444062" cy="614159"/>
          </a:xfrm>
        </p:grpSpPr>
        <p:sp>
          <p:nvSpPr>
            <p:cNvPr name="Freeform 23" id="23"/>
            <p:cNvSpPr/>
            <p:nvPr/>
          </p:nvSpPr>
          <p:spPr>
            <a:xfrm flipH="false" flipV="false" rot="0">
              <a:off x="0" y="0"/>
              <a:ext cx="444062" cy="614159"/>
            </a:xfrm>
            <a:custGeom>
              <a:avLst/>
              <a:gdLst/>
              <a:ahLst/>
              <a:cxnLst/>
              <a:rect r="r" b="b" t="t" l="l"/>
              <a:pathLst>
                <a:path h="614159" w="444062">
                  <a:moveTo>
                    <a:pt x="0" y="0"/>
                  </a:moveTo>
                  <a:lnTo>
                    <a:pt x="444062" y="0"/>
                  </a:lnTo>
                  <a:lnTo>
                    <a:pt x="444062" y="614159"/>
                  </a:lnTo>
                  <a:lnTo>
                    <a:pt x="0" y="614159"/>
                  </a:lnTo>
                  <a:close/>
                </a:path>
              </a:pathLst>
            </a:custGeom>
            <a:solidFill>
              <a:srgbClr val="F2B60E"/>
            </a:solidFill>
          </p:spPr>
        </p:sp>
        <p:sp>
          <p:nvSpPr>
            <p:cNvPr name="TextBox 24" id="24"/>
            <p:cNvSpPr txBox="true"/>
            <p:nvPr/>
          </p:nvSpPr>
          <p:spPr>
            <a:xfrm>
              <a:off x="0" y="-57150"/>
              <a:ext cx="444062" cy="671309"/>
            </a:xfrm>
            <a:prstGeom prst="rect">
              <a:avLst/>
            </a:prstGeom>
          </p:spPr>
          <p:txBody>
            <a:bodyPr anchor="ctr" rtlCol="false" tIns="50800" lIns="50800" bIns="50800" rIns="50800"/>
            <a:lstStyle/>
            <a:p>
              <a:pPr algn="ctr">
                <a:lnSpc>
                  <a:spcPts val="3359"/>
                </a:lnSpc>
              </a:pPr>
            </a:p>
          </p:txBody>
        </p:sp>
      </p:grpSp>
      <p:sp>
        <p:nvSpPr>
          <p:cNvPr name="TextBox 25" id="25"/>
          <p:cNvSpPr txBox="true"/>
          <p:nvPr/>
        </p:nvSpPr>
        <p:spPr>
          <a:xfrm rot="0">
            <a:off x="584749" y="708943"/>
            <a:ext cx="7127852" cy="1171575"/>
          </a:xfrm>
          <a:prstGeom prst="rect">
            <a:avLst/>
          </a:prstGeom>
        </p:spPr>
        <p:txBody>
          <a:bodyPr anchor="t" rtlCol="false" tIns="0" lIns="0" bIns="0" rIns="0">
            <a:spAutoFit/>
          </a:bodyPr>
          <a:lstStyle/>
          <a:p>
            <a:pPr algn="l" marL="0" indent="0" lvl="0">
              <a:lnSpc>
                <a:spcPts val="8640"/>
              </a:lnSpc>
            </a:pPr>
            <a:r>
              <a:rPr lang="en-US" sz="7200">
                <a:solidFill>
                  <a:srgbClr val="213A63"/>
                </a:solidFill>
                <a:latin typeface="Blogger Bold"/>
              </a:rPr>
              <a:t>Key Components</a:t>
            </a:r>
          </a:p>
        </p:txBody>
      </p:sp>
      <p:sp>
        <p:nvSpPr>
          <p:cNvPr name="TextBox 26" id="26"/>
          <p:cNvSpPr txBox="true"/>
          <p:nvPr/>
        </p:nvSpPr>
        <p:spPr>
          <a:xfrm rot="0">
            <a:off x="584749" y="2203920"/>
            <a:ext cx="8371801" cy="7172325"/>
          </a:xfrm>
          <a:prstGeom prst="rect">
            <a:avLst/>
          </a:prstGeom>
        </p:spPr>
        <p:txBody>
          <a:bodyPr anchor="t" rtlCol="false" tIns="0" lIns="0" bIns="0" rIns="0">
            <a:spAutoFit/>
          </a:bodyPr>
          <a:lstStyle/>
          <a:p>
            <a:pPr algn="l">
              <a:lnSpc>
                <a:spcPts val="4079"/>
              </a:lnSpc>
            </a:pPr>
            <a:r>
              <a:rPr lang="en-US" sz="2400">
                <a:solidFill>
                  <a:srgbClr val="213A63"/>
                </a:solidFill>
                <a:latin typeface="Quicksand Bold"/>
              </a:rPr>
              <a:t>Handlers: </a:t>
            </a:r>
          </a:p>
          <a:p>
            <a:pPr algn="l">
              <a:lnSpc>
                <a:spcPts val="4079"/>
              </a:lnSpc>
            </a:pPr>
            <a:r>
              <a:rPr lang="en-US" sz="2400">
                <a:solidFill>
                  <a:srgbClr val="213A63"/>
                </a:solidFill>
                <a:latin typeface="Quicksand Bold"/>
              </a:rPr>
              <a:t>UserHandle: Manages user data </a:t>
            </a:r>
          </a:p>
          <a:p>
            <a:pPr algn="l">
              <a:lnSpc>
                <a:spcPts val="4079"/>
              </a:lnSpc>
            </a:pPr>
            <a:r>
              <a:rPr lang="en-US" sz="2400">
                <a:solidFill>
                  <a:srgbClr val="213A63"/>
                </a:solidFill>
                <a:latin typeface="Quicksand Bold"/>
              </a:rPr>
              <a:t>AuthHandle: Manages authentication tokens </a:t>
            </a:r>
          </a:p>
          <a:p>
            <a:pPr algn="l">
              <a:lnSpc>
                <a:spcPts val="4079"/>
              </a:lnSpc>
            </a:pPr>
            <a:r>
              <a:rPr lang="en-US" sz="2400">
                <a:solidFill>
                  <a:srgbClr val="213A63"/>
                </a:solidFill>
                <a:latin typeface="Quicksand Bold"/>
              </a:rPr>
              <a:t>Models: </a:t>
            </a:r>
          </a:p>
          <a:p>
            <a:pPr algn="l">
              <a:lnSpc>
                <a:spcPts val="4079"/>
              </a:lnSpc>
            </a:pPr>
            <a:r>
              <a:rPr lang="en-US" sz="2400">
                <a:solidFill>
                  <a:srgbClr val="213A63"/>
                </a:solidFill>
                <a:latin typeface="Quicksand Bold"/>
              </a:rPr>
              <a:t>UserProperty: Defines user data structure AuthProperty: Defines authentication token structure Routes: </a:t>
            </a:r>
          </a:p>
          <a:p>
            <a:pPr algn="l">
              <a:lnSpc>
                <a:spcPts val="4079"/>
              </a:lnSpc>
            </a:pPr>
            <a:r>
              <a:rPr lang="en-US" sz="2400">
                <a:solidFill>
                  <a:srgbClr val="213A63"/>
                </a:solidFill>
                <a:latin typeface="Quicksand Bold"/>
              </a:rPr>
              <a:t>UsersRoute: User signup and login endpoints </a:t>
            </a:r>
          </a:p>
          <a:p>
            <a:pPr algn="l">
              <a:lnSpc>
                <a:spcPts val="4079"/>
              </a:lnSpc>
            </a:pPr>
            <a:r>
              <a:rPr lang="en-US" sz="2400">
                <a:solidFill>
                  <a:srgbClr val="213A63"/>
                </a:solidFill>
                <a:latin typeface="Quicksand Bold"/>
              </a:rPr>
              <a:t>Services: </a:t>
            </a:r>
          </a:p>
          <a:p>
            <a:pPr algn="l">
              <a:lnSpc>
                <a:spcPts val="4079"/>
              </a:lnSpc>
            </a:pPr>
            <a:r>
              <a:rPr lang="en-US" sz="2400">
                <a:solidFill>
                  <a:srgbClr val="213A63"/>
                </a:solidFill>
                <a:latin typeface="Quicksand Bold"/>
              </a:rPr>
              <a:t>SocketServer: Manages client connections and message routing </a:t>
            </a:r>
          </a:p>
          <a:p>
            <a:pPr algn="l">
              <a:lnSpc>
                <a:spcPts val="4079"/>
              </a:lnSpc>
            </a:pPr>
            <a:r>
              <a:rPr lang="en-US" sz="2400">
                <a:solidFill>
                  <a:srgbClr val="213A63"/>
                </a:solidFill>
                <a:latin typeface="Quicksand Bold"/>
              </a:rPr>
              <a:t>SocketClient: Manages user interaction and server communication </a:t>
            </a:r>
          </a:p>
          <a:p>
            <a:pPr algn="l" marL="0" indent="0" lvl="0">
              <a:lnSpc>
                <a:spcPts val="4079"/>
              </a:lnSpc>
            </a:pPr>
            <a:r>
              <a:rPr lang="en-US" sz="2400">
                <a:solidFill>
                  <a:srgbClr val="213A63"/>
                </a:solidFill>
                <a:latin typeface="Quicksand Bold"/>
              </a:rPr>
              <a:t>Utils: db_conn.py: Manages MongoDB connections</a:t>
            </a:r>
          </a:p>
        </p:txBody>
      </p:sp>
      <p:grpSp>
        <p:nvGrpSpPr>
          <p:cNvPr name="Group 27" id="27"/>
          <p:cNvGrpSpPr/>
          <p:nvPr/>
        </p:nvGrpSpPr>
        <p:grpSpPr>
          <a:xfrm rot="0">
            <a:off x="8772578" y="2708745"/>
            <a:ext cx="1686048" cy="2886239"/>
            <a:chOff x="0" y="0"/>
            <a:chExt cx="444062" cy="760162"/>
          </a:xfrm>
        </p:grpSpPr>
        <p:sp>
          <p:nvSpPr>
            <p:cNvPr name="Freeform 28" id="28"/>
            <p:cNvSpPr/>
            <p:nvPr/>
          </p:nvSpPr>
          <p:spPr>
            <a:xfrm flipH="false" flipV="false" rot="0">
              <a:off x="0" y="0"/>
              <a:ext cx="444062" cy="760162"/>
            </a:xfrm>
            <a:custGeom>
              <a:avLst/>
              <a:gdLst/>
              <a:ahLst/>
              <a:cxnLst/>
              <a:rect r="r" b="b" t="t" l="l"/>
              <a:pathLst>
                <a:path h="760162" w="444062">
                  <a:moveTo>
                    <a:pt x="0" y="0"/>
                  </a:moveTo>
                  <a:lnTo>
                    <a:pt x="444062" y="0"/>
                  </a:lnTo>
                  <a:lnTo>
                    <a:pt x="444062" y="760162"/>
                  </a:lnTo>
                  <a:lnTo>
                    <a:pt x="0" y="760162"/>
                  </a:lnTo>
                  <a:close/>
                </a:path>
              </a:pathLst>
            </a:custGeom>
            <a:solidFill>
              <a:srgbClr val="059F67"/>
            </a:solidFill>
          </p:spPr>
        </p:sp>
        <p:sp>
          <p:nvSpPr>
            <p:cNvPr name="TextBox 29" id="29"/>
            <p:cNvSpPr txBox="true"/>
            <p:nvPr/>
          </p:nvSpPr>
          <p:spPr>
            <a:xfrm>
              <a:off x="0" y="-57150"/>
              <a:ext cx="444062" cy="817312"/>
            </a:xfrm>
            <a:prstGeom prst="rect">
              <a:avLst/>
            </a:prstGeom>
          </p:spPr>
          <p:txBody>
            <a:bodyPr anchor="ctr" rtlCol="false" tIns="50800" lIns="50800" bIns="50800" rIns="50800"/>
            <a:lstStyle/>
            <a:p>
              <a:pPr algn="ctr">
                <a:lnSpc>
                  <a:spcPts val="3359"/>
                </a:lnSpc>
              </a:pPr>
            </a:p>
          </p:txBody>
        </p:sp>
      </p:grpSp>
      <p:grpSp>
        <p:nvGrpSpPr>
          <p:cNvPr name="Group 30" id="30"/>
          <p:cNvGrpSpPr/>
          <p:nvPr/>
        </p:nvGrpSpPr>
        <p:grpSpPr>
          <a:xfrm rot="0">
            <a:off x="8772578" y="6018556"/>
            <a:ext cx="1686048" cy="4268444"/>
            <a:chOff x="0" y="0"/>
            <a:chExt cx="444062" cy="1124199"/>
          </a:xfrm>
        </p:grpSpPr>
        <p:sp>
          <p:nvSpPr>
            <p:cNvPr name="Freeform 31" id="31"/>
            <p:cNvSpPr/>
            <p:nvPr/>
          </p:nvSpPr>
          <p:spPr>
            <a:xfrm flipH="false" flipV="false" rot="0">
              <a:off x="0" y="0"/>
              <a:ext cx="444062" cy="1124199"/>
            </a:xfrm>
            <a:custGeom>
              <a:avLst/>
              <a:gdLst/>
              <a:ahLst/>
              <a:cxnLst/>
              <a:rect r="r" b="b" t="t" l="l"/>
              <a:pathLst>
                <a:path h="1124199" w="444062">
                  <a:moveTo>
                    <a:pt x="0" y="0"/>
                  </a:moveTo>
                  <a:lnTo>
                    <a:pt x="444062" y="0"/>
                  </a:lnTo>
                  <a:lnTo>
                    <a:pt x="444062" y="1124199"/>
                  </a:lnTo>
                  <a:lnTo>
                    <a:pt x="0" y="1124199"/>
                  </a:lnTo>
                  <a:close/>
                </a:path>
              </a:pathLst>
            </a:custGeom>
            <a:solidFill>
              <a:srgbClr val="F36322"/>
            </a:solidFill>
          </p:spPr>
        </p:sp>
        <p:sp>
          <p:nvSpPr>
            <p:cNvPr name="TextBox 32" id="32"/>
            <p:cNvSpPr txBox="true"/>
            <p:nvPr/>
          </p:nvSpPr>
          <p:spPr>
            <a:xfrm>
              <a:off x="0" y="-57150"/>
              <a:ext cx="444062" cy="1181349"/>
            </a:xfrm>
            <a:prstGeom prst="rect">
              <a:avLst/>
            </a:prstGeom>
          </p:spPr>
          <p:txBody>
            <a:bodyPr anchor="ctr" rtlCol="false" tIns="50800" lIns="50800" bIns="50800" rIns="50800"/>
            <a:lstStyle/>
            <a:p>
              <a:pPr algn="ctr">
                <a:lnSpc>
                  <a:spcPts val="3359"/>
                </a:lnSpc>
              </a:pPr>
            </a:p>
          </p:txBody>
        </p:sp>
      </p:grpSp>
      <p:grpSp>
        <p:nvGrpSpPr>
          <p:cNvPr name="Group 33" id="33"/>
          <p:cNvGrpSpPr/>
          <p:nvPr/>
        </p:nvGrpSpPr>
        <p:grpSpPr>
          <a:xfrm rot="0">
            <a:off x="16405980" y="8509800"/>
            <a:ext cx="1706640" cy="170664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EFE6"/>
            </a:solidFill>
          </p:spPr>
        </p:sp>
        <p:sp>
          <p:nvSpPr>
            <p:cNvPr name="TextBox 35" id="35"/>
            <p:cNvSpPr txBox="true"/>
            <p:nvPr/>
          </p:nvSpPr>
          <p:spPr>
            <a:xfrm>
              <a:off x="76200" y="-19050"/>
              <a:ext cx="660400" cy="755650"/>
            </a:xfrm>
            <a:prstGeom prst="rect">
              <a:avLst/>
            </a:prstGeom>
          </p:spPr>
          <p:txBody>
            <a:bodyPr anchor="ctr" rtlCol="false" tIns="50800" lIns="50800" bIns="50800" rIns="50800"/>
            <a:lstStyle/>
            <a:p>
              <a:pPr algn="ctr">
                <a:lnSpc>
                  <a:spcPts val="6999"/>
                </a:lnSpc>
              </a:pPr>
              <a:r>
                <a:rPr lang="en-US" sz="4999">
                  <a:solidFill>
                    <a:srgbClr val="000000"/>
                  </a:solidFill>
                  <a:latin typeface="Quicksand Bold"/>
                </a:rPr>
                <a:t>7</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66723" y="361182"/>
            <a:ext cx="8730731" cy="9564635"/>
          </a:xfrm>
          <a:custGeom>
            <a:avLst/>
            <a:gdLst/>
            <a:ahLst/>
            <a:cxnLst/>
            <a:rect r="r" b="b" t="t" l="l"/>
            <a:pathLst>
              <a:path h="9564635" w="8730731">
                <a:moveTo>
                  <a:pt x="0" y="0"/>
                </a:moveTo>
                <a:lnTo>
                  <a:pt x="8730731" y="0"/>
                </a:lnTo>
                <a:lnTo>
                  <a:pt x="8730731" y="9564636"/>
                </a:lnTo>
                <a:lnTo>
                  <a:pt x="0" y="9564636"/>
                </a:lnTo>
                <a:lnTo>
                  <a:pt x="0" y="0"/>
                </a:lnTo>
                <a:close/>
              </a:path>
            </a:pathLst>
          </a:custGeom>
          <a:blipFill>
            <a:blip r:embed="rId2"/>
            <a:stretch>
              <a:fillRect l="0" t="0" r="0" b="0"/>
            </a:stretch>
          </a:blipFill>
        </p:spPr>
      </p:sp>
      <p:sp>
        <p:nvSpPr>
          <p:cNvPr name="TextBox 3" id="3"/>
          <p:cNvSpPr txBox="true"/>
          <p:nvPr/>
        </p:nvSpPr>
        <p:spPr>
          <a:xfrm rot="0">
            <a:off x="1197991" y="4356853"/>
            <a:ext cx="5016874" cy="2266950"/>
          </a:xfrm>
          <a:prstGeom prst="rect">
            <a:avLst/>
          </a:prstGeom>
        </p:spPr>
        <p:txBody>
          <a:bodyPr anchor="t" rtlCol="false" tIns="0" lIns="0" bIns="0" rIns="0">
            <a:spAutoFit/>
          </a:bodyPr>
          <a:lstStyle/>
          <a:p>
            <a:pPr algn="l">
              <a:lnSpc>
                <a:spcPts val="8640"/>
              </a:lnSpc>
            </a:pPr>
            <a:r>
              <a:rPr lang="en-US" sz="7200">
                <a:solidFill>
                  <a:srgbClr val="213A63"/>
                </a:solidFill>
                <a:latin typeface="Blogger Bold"/>
              </a:rPr>
              <a:t>System </a:t>
            </a:r>
          </a:p>
          <a:p>
            <a:pPr algn="l" marL="0" indent="0" lvl="0">
              <a:lnSpc>
                <a:spcPts val="8640"/>
              </a:lnSpc>
            </a:pPr>
            <a:r>
              <a:rPr lang="en-US" sz="7200">
                <a:solidFill>
                  <a:srgbClr val="213A63"/>
                </a:solidFill>
                <a:latin typeface="Blogger Bold"/>
              </a:rPr>
              <a:t>architecture</a:t>
            </a:r>
          </a:p>
        </p:txBody>
      </p:sp>
      <p:sp>
        <p:nvSpPr>
          <p:cNvPr name="Freeform 4" id="4"/>
          <p:cNvSpPr/>
          <p:nvPr/>
        </p:nvSpPr>
        <p:spPr>
          <a:xfrm flipH="true" flipV="false" rot="0">
            <a:off x="13320713" y="5319713"/>
            <a:ext cx="4967287" cy="4967287"/>
          </a:xfrm>
          <a:custGeom>
            <a:avLst/>
            <a:gdLst/>
            <a:ahLst/>
            <a:cxnLst/>
            <a:rect r="r" b="b" t="t" l="l"/>
            <a:pathLst>
              <a:path h="4967287" w="4967287">
                <a:moveTo>
                  <a:pt x="4967287" y="0"/>
                </a:moveTo>
                <a:lnTo>
                  <a:pt x="0" y="0"/>
                </a:lnTo>
                <a:lnTo>
                  <a:pt x="0" y="4967287"/>
                </a:lnTo>
                <a:lnTo>
                  <a:pt x="4967287" y="4967287"/>
                </a:lnTo>
                <a:lnTo>
                  <a:pt x="496728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0"/>
            <a:ext cx="4433053" cy="4433053"/>
          </a:xfrm>
          <a:custGeom>
            <a:avLst/>
            <a:gdLst/>
            <a:ahLst/>
            <a:cxnLst/>
            <a:rect r="r" b="b" t="t" l="l"/>
            <a:pathLst>
              <a:path h="4433053" w="4433053">
                <a:moveTo>
                  <a:pt x="0" y="0"/>
                </a:moveTo>
                <a:lnTo>
                  <a:pt x="4433053" y="0"/>
                </a:lnTo>
                <a:lnTo>
                  <a:pt x="4433053" y="4433053"/>
                </a:lnTo>
                <a:lnTo>
                  <a:pt x="0" y="443305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6405980" y="8509800"/>
            <a:ext cx="1706640" cy="170664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EFE6"/>
            </a:solidFill>
          </p:spPr>
        </p:sp>
        <p:sp>
          <p:nvSpPr>
            <p:cNvPr name="TextBox 8" id="8"/>
            <p:cNvSpPr txBox="true"/>
            <p:nvPr/>
          </p:nvSpPr>
          <p:spPr>
            <a:xfrm>
              <a:off x="76200" y="-19050"/>
              <a:ext cx="660400" cy="755650"/>
            </a:xfrm>
            <a:prstGeom prst="rect">
              <a:avLst/>
            </a:prstGeom>
          </p:spPr>
          <p:txBody>
            <a:bodyPr anchor="ctr" rtlCol="false" tIns="50800" lIns="50800" bIns="50800" rIns="50800"/>
            <a:lstStyle/>
            <a:p>
              <a:pPr algn="ctr">
                <a:lnSpc>
                  <a:spcPts val="6999"/>
                </a:lnSpc>
              </a:pPr>
              <a:r>
                <a:rPr lang="en-US" sz="4999">
                  <a:solidFill>
                    <a:srgbClr val="000000"/>
                  </a:solidFill>
                  <a:latin typeface="Quicksand Bold"/>
                </a:rPr>
                <a:t>8</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2130" y="2555665"/>
            <a:ext cx="3551868" cy="7210889"/>
            <a:chOff x="0" y="0"/>
            <a:chExt cx="902008" cy="1831228"/>
          </a:xfrm>
        </p:grpSpPr>
        <p:sp>
          <p:nvSpPr>
            <p:cNvPr name="Freeform 3" id="3"/>
            <p:cNvSpPr/>
            <p:nvPr/>
          </p:nvSpPr>
          <p:spPr>
            <a:xfrm flipH="false" flipV="false" rot="0">
              <a:off x="0" y="0"/>
              <a:ext cx="902008" cy="1831228"/>
            </a:xfrm>
            <a:custGeom>
              <a:avLst/>
              <a:gdLst/>
              <a:ahLst/>
              <a:cxnLst/>
              <a:rect r="r" b="b" t="t" l="l"/>
              <a:pathLst>
                <a:path h="1831228" w="902008">
                  <a:moveTo>
                    <a:pt x="0" y="0"/>
                  </a:moveTo>
                  <a:lnTo>
                    <a:pt x="902008" y="0"/>
                  </a:lnTo>
                  <a:lnTo>
                    <a:pt x="902008" y="1831228"/>
                  </a:lnTo>
                  <a:lnTo>
                    <a:pt x="0" y="1831228"/>
                  </a:lnTo>
                  <a:close/>
                </a:path>
              </a:pathLst>
            </a:custGeom>
            <a:blipFill>
              <a:blip r:embed="rId2"/>
              <a:stretch>
                <a:fillRect l="-67652" t="-9489" r="-165353" b="0"/>
              </a:stretch>
            </a:blipFill>
          </p:spPr>
        </p:sp>
      </p:grpSp>
      <p:grpSp>
        <p:nvGrpSpPr>
          <p:cNvPr name="Group 4" id="4"/>
          <p:cNvGrpSpPr/>
          <p:nvPr/>
        </p:nvGrpSpPr>
        <p:grpSpPr>
          <a:xfrm rot="0">
            <a:off x="4954916" y="493397"/>
            <a:ext cx="6393231" cy="4636579"/>
            <a:chOff x="0" y="0"/>
            <a:chExt cx="1120744" cy="812800"/>
          </a:xfrm>
        </p:grpSpPr>
        <p:sp>
          <p:nvSpPr>
            <p:cNvPr name="Freeform 5" id="5"/>
            <p:cNvSpPr/>
            <p:nvPr/>
          </p:nvSpPr>
          <p:spPr>
            <a:xfrm flipH="false" flipV="false" rot="0">
              <a:off x="0" y="0"/>
              <a:ext cx="1120744" cy="812800"/>
            </a:xfrm>
            <a:custGeom>
              <a:avLst/>
              <a:gdLst/>
              <a:ahLst/>
              <a:cxnLst/>
              <a:rect r="r" b="b" t="t" l="l"/>
              <a:pathLst>
                <a:path h="812800" w="1120744">
                  <a:moveTo>
                    <a:pt x="0" y="0"/>
                  </a:moveTo>
                  <a:lnTo>
                    <a:pt x="1120744" y="0"/>
                  </a:lnTo>
                  <a:lnTo>
                    <a:pt x="1120744" y="812800"/>
                  </a:lnTo>
                  <a:lnTo>
                    <a:pt x="0" y="812800"/>
                  </a:lnTo>
                  <a:close/>
                </a:path>
              </a:pathLst>
            </a:custGeom>
            <a:solidFill>
              <a:srgbClr val="F8F7F1"/>
            </a:solidFill>
          </p:spPr>
        </p:sp>
        <p:sp>
          <p:nvSpPr>
            <p:cNvPr name="TextBox 6" id="6"/>
            <p:cNvSpPr txBox="true"/>
            <p:nvPr/>
          </p:nvSpPr>
          <p:spPr>
            <a:xfrm>
              <a:off x="0" y="-57150"/>
              <a:ext cx="1120744" cy="869950"/>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11348146" y="493397"/>
            <a:ext cx="6393231" cy="4636579"/>
            <a:chOff x="0" y="0"/>
            <a:chExt cx="1120744" cy="812800"/>
          </a:xfrm>
        </p:grpSpPr>
        <p:sp>
          <p:nvSpPr>
            <p:cNvPr name="Freeform 8" id="8"/>
            <p:cNvSpPr/>
            <p:nvPr/>
          </p:nvSpPr>
          <p:spPr>
            <a:xfrm flipH="false" flipV="false" rot="0">
              <a:off x="0" y="0"/>
              <a:ext cx="1120744" cy="812800"/>
            </a:xfrm>
            <a:custGeom>
              <a:avLst/>
              <a:gdLst/>
              <a:ahLst/>
              <a:cxnLst/>
              <a:rect r="r" b="b" t="t" l="l"/>
              <a:pathLst>
                <a:path h="812800" w="1120744">
                  <a:moveTo>
                    <a:pt x="0" y="0"/>
                  </a:moveTo>
                  <a:lnTo>
                    <a:pt x="1120744" y="0"/>
                  </a:lnTo>
                  <a:lnTo>
                    <a:pt x="1120744" y="812800"/>
                  </a:lnTo>
                  <a:lnTo>
                    <a:pt x="0" y="812800"/>
                  </a:lnTo>
                  <a:close/>
                </a:path>
              </a:pathLst>
            </a:custGeom>
            <a:solidFill>
              <a:srgbClr val="F8F7F1"/>
            </a:solidFill>
          </p:spPr>
        </p:sp>
        <p:sp>
          <p:nvSpPr>
            <p:cNvPr name="TextBox 9" id="9"/>
            <p:cNvSpPr txBox="true"/>
            <p:nvPr/>
          </p:nvSpPr>
          <p:spPr>
            <a:xfrm>
              <a:off x="0" y="-57150"/>
              <a:ext cx="1120744" cy="869950"/>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4954916" y="5129976"/>
            <a:ext cx="6393231" cy="4636579"/>
            <a:chOff x="0" y="0"/>
            <a:chExt cx="1120744" cy="812800"/>
          </a:xfrm>
        </p:grpSpPr>
        <p:sp>
          <p:nvSpPr>
            <p:cNvPr name="Freeform 11" id="11"/>
            <p:cNvSpPr/>
            <p:nvPr/>
          </p:nvSpPr>
          <p:spPr>
            <a:xfrm flipH="false" flipV="false" rot="0">
              <a:off x="0" y="0"/>
              <a:ext cx="1120744" cy="812800"/>
            </a:xfrm>
            <a:custGeom>
              <a:avLst/>
              <a:gdLst/>
              <a:ahLst/>
              <a:cxnLst/>
              <a:rect r="r" b="b" t="t" l="l"/>
              <a:pathLst>
                <a:path h="812800" w="1120744">
                  <a:moveTo>
                    <a:pt x="0" y="0"/>
                  </a:moveTo>
                  <a:lnTo>
                    <a:pt x="1120744" y="0"/>
                  </a:lnTo>
                  <a:lnTo>
                    <a:pt x="1120744" y="812800"/>
                  </a:lnTo>
                  <a:lnTo>
                    <a:pt x="0" y="812800"/>
                  </a:lnTo>
                  <a:close/>
                </a:path>
              </a:pathLst>
            </a:custGeom>
            <a:solidFill>
              <a:srgbClr val="F8F7F1"/>
            </a:solidFill>
          </p:spPr>
        </p:sp>
        <p:sp>
          <p:nvSpPr>
            <p:cNvPr name="TextBox 12" id="12"/>
            <p:cNvSpPr txBox="true"/>
            <p:nvPr/>
          </p:nvSpPr>
          <p:spPr>
            <a:xfrm>
              <a:off x="0" y="-57150"/>
              <a:ext cx="1120744" cy="869950"/>
            </a:xfrm>
            <a:prstGeom prst="rect">
              <a:avLst/>
            </a:prstGeom>
          </p:spPr>
          <p:txBody>
            <a:bodyPr anchor="ctr" rtlCol="false" tIns="50800" lIns="50800" bIns="50800" rIns="50800"/>
            <a:lstStyle/>
            <a:p>
              <a:pPr algn="ctr">
                <a:lnSpc>
                  <a:spcPts val="3359"/>
                </a:lnSpc>
              </a:pPr>
            </a:p>
          </p:txBody>
        </p:sp>
      </p:grpSp>
      <p:grpSp>
        <p:nvGrpSpPr>
          <p:cNvPr name="Group 13" id="13"/>
          <p:cNvGrpSpPr/>
          <p:nvPr/>
        </p:nvGrpSpPr>
        <p:grpSpPr>
          <a:xfrm rot="0">
            <a:off x="11348146" y="5129976"/>
            <a:ext cx="6393231" cy="4636579"/>
            <a:chOff x="0" y="0"/>
            <a:chExt cx="1120744" cy="812800"/>
          </a:xfrm>
        </p:grpSpPr>
        <p:sp>
          <p:nvSpPr>
            <p:cNvPr name="Freeform 14" id="14"/>
            <p:cNvSpPr/>
            <p:nvPr/>
          </p:nvSpPr>
          <p:spPr>
            <a:xfrm flipH="false" flipV="false" rot="0">
              <a:off x="0" y="0"/>
              <a:ext cx="1120744" cy="812800"/>
            </a:xfrm>
            <a:custGeom>
              <a:avLst/>
              <a:gdLst/>
              <a:ahLst/>
              <a:cxnLst/>
              <a:rect r="r" b="b" t="t" l="l"/>
              <a:pathLst>
                <a:path h="812800" w="1120744">
                  <a:moveTo>
                    <a:pt x="0" y="0"/>
                  </a:moveTo>
                  <a:lnTo>
                    <a:pt x="1120744" y="0"/>
                  </a:lnTo>
                  <a:lnTo>
                    <a:pt x="1120744" y="812800"/>
                  </a:lnTo>
                  <a:lnTo>
                    <a:pt x="0" y="812800"/>
                  </a:lnTo>
                  <a:close/>
                </a:path>
              </a:pathLst>
            </a:custGeom>
            <a:solidFill>
              <a:srgbClr val="F8F7F1"/>
            </a:solidFill>
          </p:spPr>
        </p:sp>
        <p:sp>
          <p:nvSpPr>
            <p:cNvPr name="TextBox 15" id="15"/>
            <p:cNvSpPr txBox="true"/>
            <p:nvPr/>
          </p:nvSpPr>
          <p:spPr>
            <a:xfrm>
              <a:off x="0" y="-57150"/>
              <a:ext cx="1120744" cy="869950"/>
            </a:xfrm>
            <a:prstGeom prst="rect">
              <a:avLst/>
            </a:prstGeom>
          </p:spPr>
          <p:txBody>
            <a:bodyPr anchor="ctr" rtlCol="false" tIns="50800" lIns="50800" bIns="50800" rIns="50800"/>
            <a:lstStyle/>
            <a:p>
              <a:pPr algn="ctr">
                <a:lnSpc>
                  <a:spcPts val="3359"/>
                </a:lnSpc>
              </a:pPr>
            </a:p>
          </p:txBody>
        </p:sp>
      </p:grpSp>
      <p:sp>
        <p:nvSpPr>
          <p:cNvPr name="TextBox 16" id="16"/>
          <p:cNvSpPr txBox="true"/>
          <p:nvPr/>
        </p:nvSpPr>
        <p:spPr>
          <a:xfrm rot="0">
            <a:off x="5595374" y="398147"/>
            <a:ext cx="3857563" cy="764541"/>
          </a:xfrm>
          <a:prstGeom prst="rect">
            <a:avLst/>
          </a:prstGeom>
        </p:spPr>
        <p:txBody>
          <a:bodyPr anchor="t" rtlCol="false" tIns="0" lIns="0" bIns="0" rIns="0">
            <a:spAutoFit/>
          </a:bodyPr>
          <a:lstStyle/>
          <a:p>
            <a:pPr algn="l" marL="0" indent="0" lvl="0">
              <a:lnSpc>
                <a:spcPts val="6159"/>
              </a:lnSpc>
              <a:spcBef>
                <a:spcPct val="0"/>
              </a:spcBef>
            </a:pPr>
            <a:r>
              <a:rPr lang="en-US" sz="4399">
                <a:solidFill>
                  <a:srgbClr val="000000"/>
                </a:solidFill>
                <a:latin typeface="Quicksand Bold"/>
              </a:rPr>
              <a:t>Server Design</a:t>
            </a:r>
          </a:p>
        </p:txBody>
      </p:sp>
      <p:sp>
        <p:nvSpPr>
          <p:cNvPr name="TextBox 17" id="17"/>
          <p:cNvSpPr txBox="true"/>
          <p:nvPr/>
        </p:nvSpPr>
        <p:spPr>
          <a:xfrm rot="0">
            <a:off x="652130" y="751037"/>
            <a:ext cx="7103737" cy="1303020"/>
          </a:xfrm>
          <a:prstGeom prst="rect">
            <a:avLst/>
          </a:prstGeom>
        </p:spPr>
        <p:txBody>
          <a:bodyPr anchor="t" rtlCol="false" tIns="0" lIns="0" bIns="0" rIns="0">
            <a:spAutoFit/>
          </a:bodyPr>
          <a:lstStyle/>
          <a:p>
            <a:pPr algn="l" marL="0" indent="0" lvl="0">
              <a:lnSpc>
                <a:spcPts val="10080"/>
              </a:lnSpc>
              <a:spcBef>
                <a:spcPct val="0"/>
              </a:spcBef>
            </a:pPr>
            <a:r>
              <a:rPr lang="en-US" sz="7200">
                <a:solidFill>
                  <a:srgbClr val="213A63"/>
                </a:solidFill>
                <a:latin typeface="Blogger Bold"/>
              </a:rPr>
              <a:t>3. Design</a:t>
            </a:r>
          </a:p>
        </p:txBody>
      </p:sp>
      <p:sp>
        <p:nvSpPr>
          <p:cNvPr name="TextBox 18" id="18"/>
          <p:cNvSpPr txBox="true"/>
          <p:nvPr/>
        </p:nvSpPr>
        <p:spPr>
          <a:xfrm rot="0">
            <a:off x="4954916" y="1128255"/>
            <a:ext cx="12786461" cy="8512811"/>
          </a:xfrm>
          <a:prstGeom prst="rect">
            <a:avLst/>
          </a:prstGeom>
        </p:spPr>
        <p:txBody>
          <a:bodyPr anchor="t" rtlCol="false" tIns="0" lIns="0" bIns="0" rIns="0">
            <a:spAutoFit/>
          </a:bodyPr>
          <a:lstStyle/>
          <a:p>
            <a:pPr algn="l" marL="750247" indent="-375124" lvl="1">
              <a:lnSpc>
                <a:spcPts val="4864"/>
              </a:lnSpc>
              <a:buFont typeface="Arial"/>
              <a:buChar char="•"/>
            </a:pPr>
            <a:r>
              <a:rPr lang="en-US" sz="3474">
                <a:solidFill>
                  <a:srgbClr val="000000"/>
                </a:solidFill>
                <a:latin typeface="Quicksand"/>
              </a:rPr>
              <a:t>Socket Initialization: initializes a server socket using the TCP/IP protocol and binds it to a specified host and port.</a:t>
            </a:r>
          </a:p>
          <a:p>
            <a:pPr algn="l" marL="750247" indent="-375124" lvl="1">
              <a:lnSpc>
                <a:spcPts val="4864"/>
              </a:lnSpc>
              <a:buFont typeface="Arial"/>
              <a:buChar char="•"/>
            </a:pPr>
            <a:r>
              <a:rPr lang="en-US" sz="3474">
                <a:solidFill>
                  <a:srgbClr val="000000"/>
                </a:solidFill>
                <a:latin typeface="Quicksand"/>
              </a:rPr>
              <a:t>Connection Handling: </a:t>
            </a:r>
          </a:p>
          <a:p>
            <a:pPr algn="l" marL="1500494" indent="-500165" lvl="2">
              <a:lnSpc>
                <a:spcPts val="4864"/>
              </a:lnSpc>
              <a:buFont typeface="Arial"/>
              <a:buChar char="⚬"/>
            </a:pPr>
            <a:r>
              <a:rPr lang="en-US" sz="3474">
                <a:solidFill>
                  <a:srgbClr val="000000"/>
                </a:solidFill>
                <a:latin typeface="Quicksand"/>
              </a:rPr>
              <a:t>“self.server_socket.listen(5)”</a:t>
            </a:r>
          </a:p>
          <a:p>
            <a:pPr algn="l" marL="1500494" indent="-500165" lvl="2">
              <a:lnSpc>
                <a:spcPts val="4864"/>
              </a:lnSpc>
              <a:buFont typeface="Arial"/>
              <a:buChar char="⚬"/>
            </a:pPr>
            <a:r>
              <a:rPr lang="en-US" sz="3474">
                <a:solidFill>
                  <a:srgbClr val="000000"/>
                </a:solidFill>
                <a:latin typeface="Quicksand"/>
              </a:rPr>
              <a:t>“self.server_socket.accept()”</a:t>
            </a:r>
          </a:p>
          <a:p>
            <a:pPr algn="l" marL="750247" indent="-375124" lvl="1">
              <a:lnSpc>
                <a:spcPts val="4864"/>
              </a:lnSpc>
              <a:buFont typeface="Arial"/>
              <a:buChar char="•"/>
            </a:pPr>
            <a:r>
              <a:rPr lang="en-US" sz="3474">
                <a:solidFill>
                  <a:srgbClr val="000000"/>
                </a:solidFill>
                <a:latin typeface="Quicksand"/>
              </a:rPr>
              <a:t>Client Management: Connected clients are managed using two lists: “self.clients” for the client sockets and “self.nicknames” for client nicknames.</a:t>
            </a:r>
          </a:p>
          <a:p>
            <a:pPr algn="l" marL="750247" indent="-375124" lvl="1">
              <a:lnSpc>
                <a:spcPts val="4864"/>
              </a:lnSpc>
              <a:buFont typeface="Arial"/>
              <a:buChar char="•"/>
            </a:pPr>
            <a:r>
              <a:rPr lang="en-US" sz="3474">
                <a:solidFill>
                  <a:srgbClr val="000000"/>
                </a:solidFill>
                <a:latin typeface="Quicksand"/>
              </a:rPr>
              <a:t>Message Broadcasting:</a:t>
            </a:r>
          </a:p>
          <a:p>
            <a:pPr algn="l" marL="1500494" indent="-500165" lvl="2">
              <a:lnSpc>
                <a:spcPts val="4864"/>
              </a:lnSpc>
              <a:buFont typeface="Arial"/>
              <a:buChar char="⚬"/>
            </a:pPr>
            <a:r>
              <a:rPr lang="en-US" sz="3474">
                <a:solidFill>
                  <a:srgbClr val="000000"/>
                </a:solidFill>
                <a:latin typeface="Quicksand"/>
              </a:rPr>
              <a:t>“send_to_other_clients”</a:t>
            </a:r>
          </a:p>
          <a:p>
            <a:pPr algn="l" marL="1500494" indent="-500165" lvl="2">
              <a:lnSpc>
                <a:spcPts val="4864"/>
              </a:lnSpc>
              <a:buFont typeface="Arial"/>
              <a:buChar char="⚬"/>
            </a:pPr>
            <a:r>
              <a:rPr lang="en-US" sz="3474">
                <a:solidFill>
                  <a:srgbClr val="000000"/>
                </a:solidFill>
                <a:latin typeface="Quicksand"/>
              </a:rPr>
              <a:t>“self.clients”</a:t>
            </a:r>
          </a:p>
          <a:p>
            <a:pPr algn="l" marL="750247" indent="-375124" lvl="1">
              <a:lnSpc>
                <a:spcPts val="4864"/>
              </a:lnSpc>
              <a:buFont typeface="Arial"/>
              <a:buChar char="•"/>
            </a:pPr>
            <a:r>
              <a:rPr lang="en-US" sz="3474">
                <a:solidFill>
                  <a:srgbClr val="000000"/>
                </a:solidFill>
                <a:latin typeface="Quicksand"/>
              </a:rPr>
              <a:t>Concurrent Handling: </a:t>
            </a:r>
          </a:p>
          <a:p>
            <a:pPr algn="l" marL="1500494" indent="-500165" lvl="2">
              <a:lnSpc>
                <a:spcPts val="4864"/>
              </a:lnSpc>
              <a:buFont typeface="Arial"/>
              <a:buChar char="⚬"/>
            </a:pPr>
            <a:r>
              <a:rPr lang="en-US" sz="3474">
                <a:solidFill>
                  <a:srgbClr val="000000"/>
                </a:solidFill>
                <a:latin typeface="Quicksand"/>
              </a:rPr>
              <a:t>“threading.Thread(target=self.handle_client, args=(client,))”</a:t>
            </a:r>
          </a:p>
        </p:txBody>
      </p:sp>
      <p:grpSp>
        <p:nvGrpSpPr>
          <p:cNvPr name="Group 19" id="19"/>
          <p:cNvGrpSpPr/>
          <p:nvPr/>
        </p:nvGrpSpPr>
        <p:grpSpPr>
          <a:xfrm rot="0">
            <a:off x="16405980" y="8509800"/>
            <a:ext cx="1706640" cy="170664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EFE6"/>
            </a:solidFill>
          </p:spPr>
        </p:sp>
        <p:sp>
          <p:nvSpPr>
            <p:cNvPr name="TextBox 21" id="21"/>
            <p:cNvSpPr txBox="true"/>
            <p:nvPr/>
          </p:nvSpPr>
          <p:spPr>
            <a:xfrm>
              <a:off x="76200" y="-19050"/>
              <a:ext cx="660400" cy="755650"/>
            </a:xfrm>
            <a:prstGeom prst="rect">
              <a:avLst/>
            </a:prstGeom>
          </p:spPr>
          <p:txBody>
            <a:bodyPr anchor="ctr" rtlCol="false" tIns="50800" lIns="50800" bIns="50800" rIns="50800"/>
            <a:lstStyle/>
            <a:p>
              <a:pPr algn="ctr">
                <a:lnSpc>
                  <a:spcPts val="6999"/>
                </a:lnSpc>
              </a:pPr>
              <a:r>
                <a:rPr lang="en-US" sz="4999">
                  <a:solidFill>
                    <a:srgbClr val="000000"/>
                  </a:solidFill>
                  <a:latin typeface="Quicksand Bold"/>
                </a:rPr>
                <a:t>9</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DAGINhzTHIw</dc:identifier>
  <dcterms:modified xsi:type="dcterms:W3CDTF">2011-08-01T06:04:30Z</dcterms:modified>
  <cp:revision>1</cp:revision>
  <dc:title>Presentation Socket Programming Project </dc:title>
</cp:coreProperties>
</file>